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 id="263" r:id="rId9"/>
    <p:sldId id="270" r:id="rId10"/>
    <p:sldId id="264" r:id="rId11"/>
    <p:sldId id="268" r:id="rId12"/>
    <p:sldId id="265" r:id="rId13"/>
    <p:sldId id="269" r:id="rId14"/>
    <p:sldId id="266"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0322789-FC29-4494-9D7B-7B4D90C2F459}" type="datetimeFigureOut">
              <a:rPr lang="ru-RU" smtClean="0"/>
              <a:pPr/>
              <a:t>24.03.2015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15F783-E815-4AFD-BA7B-A3B6D8DE43B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322789-FC29-4494-9D7B-7B4D90C2F459}" type="datetimeFigureOut">
              <a:rPr lang="ru-RU" smtClean="0"/>
              <a:pPr/>
              <a:t>24.03.2015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15F783-E815-4AFD-BA7B-A3B6D8DE43B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322789-FC29-4494-9D7B-7B4D90C2F459}" type="datetimeFigureOut">
              <a:rPr lang="ru-RU" smtClean="0"/>
              <a:pPr/>
              <a:t>24.03.2015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15F783-E815-4AFD-BA7B-A3B6D8DE43B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322789-FC29-4494-9D7B-7B4D90C2F459}" type="datetimeFigureOut">
              <a:rPr lang="ru-RU" smtClean="0"/>
              <a:pPr/>
              <a:t>24.03.2015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15F783-E815-4AFD-BA7B-A3B6D8DE43B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0322789-FC29-4494-9D7B-7B4D90C2F459}" type="datetimeFigureOut">
              <a:rPr lang="ru-RU" smtClean="0"/>
              <a:pPr/>
              <a:t>24.03.2015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15F783-E815-4AFD-BA7B-A3B6D8DE43B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0322789-FC29-4494-9D7B-7B4D90C2F459}" type="datetimeFigureOut">
              <a:rPr lang="ru-RU" smtClean="0"/>
              <a:pPr/>
              <a:t>24.03.2015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15F783-E815-4AFD-BA7B-A3B6D8DE43B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0322789-FC29-4494-9D7B-7B4D90C2F459}" type="datetimeFigureOut">
              <a:rPr lang="ru-RU" smtClean="0"/>
              <a:pPr/>
              <a:t>24.03.2015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F15F783-E815-4AFD-BA7B-A3B6D8DE43B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0322789-FC29-4494-9D7B-7B4D90C2F459}" type="datetimeFigureOut">
              <a:rPr lang="ru-RU" smtClean="0"/>
              <a:pPr/>
              <a:t>24.03.2015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F15F783-E815-4AFD-BA7B-A3B6D8DE43B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0322789-FC29-4494-9D7B-7B4D90C2F459}" type="datetimeFigureOut">
              <a:rPr lang="ru-RU" smtClean="0"/>
              <a:pPr/>
              <a:t>24.03.2015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F15F783-E815-4AFD-BA7B-A3B6D8DE43B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0322789-FC29-4494-9D7B-7B4D90C2F459}" type="datetimeFigureOut">
              <a:rPr lang="ru-RU" smtClean="0"/>
              <a:pPr/>
              <a:t>24.03.2015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15F783-E815-4AFD-BA7B-A3B6D8DE43B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0322789-FC29-4494-9D7B-7B4D90C2F459}" type="datetimeFigureOut">
              <a:rPr lang="ru-RU" smtClean="0"/>
              <a:pPr/>
              <a:t>24.03.2015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15F783-E815-4AFD-BA7B-A3B6D8DE43B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322789-FC29-4494-9D7B-7B4D90C2F459}" type="datetimeFigureOut">
              <a:rPr lang="ru-RU" smtClean="0"/>
              <a:pPr/>
              <a:t>24.03.2015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5F783-E815-4AFD-BA7B-A3B6D8DE43B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42910" y="214290"/>
            <a:ext cx="7929618" cy="5929354"/>
          </a:xfrm>
          <a:noFill/>
        </p:spPr>
        <p:txBody>
          <a:bodyPr>
            <a:normAutofit lnSpcReduction="10000"/>
          </a:bodyPr>
          <a:lstStyle/>
          <a:p>
            <a:r>
              <a:rPr lang="ru-RU" sz="36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5">
                      <a:satMod val="175000"/>
                      <a:alpha val="40000"/>
                    </a:schemeClr>
                  </a:glow>
                </a:effectLst>
                <a:latin typeface="Times New Roman" pitchFamily="18" charset="0"/>
                <a:cs typeface="Times New Roman" pitchFamily="18" charset="0"/>
              </a:rPr>
              <a:t>ФОРМИРОВАНИЕ </a:t>
            </a:r>
            <a:r>
              <a:rPr lang="ru-RU" sz="3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5">
                      <a:satMod val="175000"/>
                      <a:alpha val="40000"/>
                    </a:schemeClr>
                  </a:glow>
                </a:effectLst>
                <a:latin typeface="Times New Roman" pitchFamily="18" charset="0"/>
                <a:cs typeface="Times New Roman" pitchFamily="18" charset="0"/>
              </a:rPr>
              <a:t> ОСНОВ </a:t>
            </a:r>
            <a:r>
              <a:rPr lang="ru-RU" sz="36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5">
                      <a:satMod val="175000"/>
                      <a:alpha val="40000"/>
                    </a:schemeClr>
                  </a:glow>
                </a:effectLst>
                <a:latin typeface="Times New Roman" pitchFamily="18" charset="0"/>
                <a:cs typeface="Times New Roman" pitchFamily="18" charset="0"/>
              </a:rPr>
              <a:t>БЕЗОПАСНОГО </a:t>
            </a:r>
            <a:r>
              <a:rPr lang="ru-RU" sz="3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5">
                      <a:satMod val="175000"/>
                      <a:alpha val="40000"/>
                    </a:schemeClr>
                  </a:glow>
                </a:effectLst>
                <a:latin typeface="Times New Roman" pitchFamily="18" charset="0"/>
                <a:cs typeface="Times New Roman" pitchFamily="18" charset="0"/>
              </a:rPr>
              <a:t> ПОВЕДЕНИЯ </a:t>
            </a:r>
          </a:p>
          <a:p>
            <a:r>
              <a:rPr lang="ru-RU" sz="3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5">
                      <a:satMod val="175000"/>
                      <a:alpha val="40000"/>
                    </a:schemeClr>
                  </a:glow>
                </a:effectLst>
                <a:latin typeface="Times New Roman" pitchFamily="18" charset="0"/>
                <a:cs typeface="Times New Roman" pitchFamily="18" charset="0"/>
              </a:rPr>
              <a:t>ДЕТЕЙ  ДОШКОЛЬНОГО   </a:t>
            </a:r>
            <a:r>
              <a:rPr lang="ru-RU" sz="36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5">
                      <a:satMod val="175000"/>
                      <a:alpha val="40000"/>
                    </a:schemeClr>
                  </a:glow>
                </a:effectLst>
                <a:latin typeface="Times New Roman" pitchFamily="18" charset="0"/>
                <a:cs typeface="Times New Roman" pitchFamily="18" charset="0"/>
              </a:rPr>
              <a:t>ВОЗРАСТА </a:t>
            </a:r>
            <a:endParaRPr lang="ru-RU" sz="3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5">
                    <a:satMod val="175000"/>
                    <a:alpha val="40000"/>
                  </a:schemeClr>
                </a:glow>
              </a:effectLst>
              <a:latin typeface="Times New Roman" pitchFamily="18" charset="0"/>
              <a:cs typeface="Times New Roman" pitchFamily="18" charset="0"/>
            </a:endParaRPr>
          </a:p>
          <a:p>
            <a:r>
              <a:rPr lang="ru-RU" sz="3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5">
                      <a:satMod val="175000"/>
                      <a:alpha val="40000"/>
                    </a:schemeClr>
                  </a:glow>
                </a:effectLst>
                <a:latin typeface="Times New Roman" pitchFamily="18" charset="0"/>
                <a:cs typeface="Times New Roman" pitchFamily="18" charset="0"/>
              </a:rPr>
              <a:t> В  </a:t>
            </a:r>
            <a:r>
              <a:rPr lang="ru-RU" sz="36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5">
                      <a:satMod val="175000"/>
                      <a:alpha val="40000"/>
                    </a:schemeClr>
                  </a:glow>
                </a:effectLst>
                <a:latin typeface="Times New Roman" pitchFamily="18" charset="0"/>
                <a:cs typeface="Times New Roman" pitchFamily="18" charset="0"/>
              </a:rPr>
              <a:t>БЫТУ, НА УЛИЦЕ, </a:t>
            </a:r>
            <a:r>
              <a:rPr lang="ru-RU" sz="3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5">
                      <a:satMod val="175000"/>
                      <a:alpha val="40000"/>
                    </a:schemeClr>
                  </a:glow>
                </a:effectLst>
                <a:latin typeface="Times New Roman" pitchFamily="18" charset="0"/>
                <a:cs typeface="Times New Roman" pitchFamily="18" charset="0"/>
              </a:rPr>
              <a:t>ПРИРОДЕ</a:t>
            </a:r>
          </a:p>
          <a:p>
            <a:endParaRPr lang="ru-RU" dirty="0"/>
          </a:p>
          <a:p>
            <a:pPr algn="r"/>
            <a:endParaRPr lang="ru-RU" sz="1900" dirty="0" smtClean="0">
              <a:solidFill>
                <a:schemeClr val="tx1"/>
              </a:solidFill>
              <a:latin typeface="Times New Roman" pitchFamily="18" charset="0"/>
              <a:cs typeface="Times New Roman" pitchFamily="18" charset="0"/>
            </a:endParaRPr>
          </a:p>
          <a:p>
            <a:endParaRPr lang="ru-RU" sz="1900" dirty="0">
              <a:solidFill>
                <a:schemeClr val="tx1"/>
              </a:solidFill>
              <a:latin typeface="Times New Roman" pitchFamily="18" charset="0"/>
              <a:cs typeface="Times New Roman" pitchFamily="18" charset="0"/>
            </a:endParaRPr>
          </a:p>
          <a:p>
            <a:pPr algn="r"/>
            <a:endParaRPr lang="ru-RU" sz="1900" dirty="0" smtClean="0">
              <a:solidFill>
                <a:schemeClr val="tx1"/>
              </a:solidFill>
              <a:latin typeface="Times New Roman" pitchFamily="18" charset="0"/>
              <a:cs typeface="Times New Roman" pitchFamily="18" charset="0"/>
            </a:endParaRPr>
          </a:p>
          <a:p>
            <a:pPr algn="r"/>
            <a:endParaRPr lang="ru-RU" sz="1900" dirty="0">
              <a:solidFill>
                <a:schemeClr val="tx1"/>
              </a:solidFill>
              <a:latin typeface="Times New Roman" pitchFamily="18" charset="0"/>
              <a:cs typeface="Times New Roman" pitchFamily="18" charset="0"/>
            </a:endParaRPr>
          </a:p>
          <a:p>
            <a:pPr algn="r"/>
            <a:endParaRPr lang="ru-RU" sz="1900" dirty="0" smtClean="0">
              <a:solidFill>
                <a:schemeClr val="tx1"/>
              </a:solidFill>
              <a:latin typeface="Times New Roman" pitchFamily="18" charset="0"/>
              <a:cs typeface="Times New Roman" pitchFamily="18" charset="0"/>
            </a:endParaRPr>
          </a:p>
          <a:p>
            <a:pPr algn="r"/>
            <a:r>
              <a:rPr lang="ru-RU" sz="1900" dirty="0" smtClean="0">
                <a:solidFill>
                  <a:srgbClr val="FF0000"/>
                </a:solidFill>
                <a:latin typeface="Times New Roman" pitchFamily="18" charset="0"/>
                <a:cs typeface="Times New Roman" pitchFamily="18" charset="0"/>
              </a:rPr>
              <a:t>Подготовила: </a:t>
            </a:r>
            <a:endParaRPr lang="ru-RU" sz="1900" dirty="0">
              <a:solidFill>
                <a:srgbClr val="FF0000"/>
              </a:solidFill>
              <a:latin typeface="Times New Roman" pitchFamily="18" charset="0"/>
              <a:cs typeface="Times New Roman" pitchFamily="18" charset="0"/>
            </a:endParaRPr>
          </a:p>
          <a:p>
            <a:pPr algn="r"/>
            <a:r>
              <a:rPr lang="ru-RU" sz="1900" dirty="0" smtClean="0">
                <a:solidFill>
                  <a:srgbClr val="FF0000"/>
                </a:solidFill>
                <a:latin typeface="Times New Roman" pitchFamily="18" charset="0"/>
                <a:cs typeface="Times New Roman" pitchFamily="18" charset="0"/>
              </a:rPr>
              <a:t>Карякина Н.А.</a:t>
            </a:r>
            <a:endParaRPr lang="ru-RU" sz="1900" dirty="0">
              <a:solidFill>
                <a:srgbClr val="FF0000"/>
              </a:solidFill>
              <a:latin typeface="Times New Roman" pitchFamily="18" charset="0"/>
              <a:cs typeface="Times New Roman" pitchFamily="18" charset="0"/>
            </a:endParaRPr>
          </a:p>
          <a:p>
            <a:endParaRPr lang="ru-RU" dirty="0"/>
          </a:p>
        </p:txBody>
      </p:sp>
      <p:pic>
        <p:nvPicPr>
          <p:cNvPr id="14338" name="Picture 2" descr="МЧС России"/>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14612" y="2857496"/>
            <a:ext cx="3786214" cy="369386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24" y="285728"/>
            <a:ext cx="7829576" cy="5840435"/>
          </a:xfrm>
        </p:spPr>
        <p:txBody>
          <a:bodyPr>
            <a:normAutofit fontScale="62500" lnSpcReduction="20000"/>
          </a:bodyPr>
          <a:lstStyle/>
          <a:p>
            <a:pPr algn="ctr">
              <a:buNone/>
            </a:pPr>
            <a:r>
              <a:rPr lang="ru-RU" b="1" i="1" dirty="0">
                <a:solidFill>
                  <a:srgbClr val="C00000"/>
                </a:solidFill>
              </a:rPr>
              <a:t>Правила безопасного поведения, если ты потерялся:</a:t>
            </a:r>
            <a:endParaRPr lang="ru-RU" dirty="0">
              <a:solidFill>
                <a:srgbClr val="C00000"/>
              </a:solidFill>
            </a:endParaRPr>
          </a:p>
          <a:p>
            <a:pPr>
              <a:buNone/>
            </a:pPr>
            <a:r>
              <a:rPr lang="ru-RU" dirty="0"/>
              <a:t>* Не плачь, не убегай. Мама тебя найдет.</a:t>
            </a:r>
          </a:p>
          <a:p>
            <a:pPr>
              <a:buNone/>
            </a:pPr>
            <a:r>
              <a:rPr lang="ru-RU" dirty="0"/>
              <a:t>* Остановись, посмотри по сторонам. Может быть, ты увидишь того, кого ищешь.</a:t>
            </a:r>
          </a:p>
          <a:p>
            <a:pPr>
              <a:buNone/>
            </a:pPr>
            <a:r>
              <a:rPr lang="ru-RU" dirty="0"/>
              <a:t>* Осмотрись и подумай, к кому безопасно обратиться за помощью.</a:t>
            </a:r>
          </a:p>
          <a:p>
            <a:pPr>
              <a:buNone/>
            </a:pPr>
            <a:r>
              <a:rPr lang="ru-RU" dirty="0"/>
              <a:t>* Запомни свою фамилию, выучи наизусть адрес и телефон.</a:t>
            </a:r>
          </a:p>
          <a:p>
            <a:pPr algn="ctr">
              <a:buNone/>
            </a:pPr>
            <a:r>
              <a:rPr lang="ru-RU" b="1" i="1" dirty="0">
                <a:solidFill>
                  <a:srgbClr val="C00000"/>
                </a:solidFill>
              </a:rPr>
              <a:t>Правила безопасного поведения на улице:</a:t>
            </a:r>
            <a:endParaRPr lang="ru-RU" dirty="0">
              <a:solidFill>
                <a:srgbClr val="C00000"/>
              </a:solidFill>
            </a:endParaRPr>
          </a:p>
          <a:p>
            <a:pPr>
              <a:buNone/>
            </a:pPr>
            <a:r>
              <a:rPr lang="ru-RU" dirty="0"/>
              <a:t>* На улице нужно быть очень внимательным, не играть на проезжей части.</a:t>
            </a:r>
          </a:p>
          <a:p>
            <a:pPr>
              <a:buNone/>
            </a:pPr>
            <a:r>
              <a:rPr lang="ru-RU" dirty="0"/>
              <a:t>* Прежде чем переходить дорогу по пешеходному переходу «зебра», нужно сначала остановиться и посмотреть налево, затем посмотреть направо и еще раз налево. Если машин поблизости нет, можно переходить дорогу.</a:t>
            </a:r>
          </a:p>
          <a:p>
            <a:pPr>
              <a:buNone/>
            </a:pPr>
            <a:r>
              <a:rPr lang="ru-RU" dirty="0"/>
              <a:t>* Дойдя до середины дороги, нужно посмотреть направо. Если машин близко нет, то смело переходить дальше.</a:t>
            </a:r>
          </a:p>
          <a:p>
            <a:pPr>
              <a:buNone/>
            </a:pPr>
            <a:r>
              <a:rPr lang="ru-RU" dirty="0"/>
              <a:t>* Переходить через дорогу нужно спокойно. Нельзя выскакивать на проезжую часть.</a:t>
            </a:r>
          </a:p>
          <a:p>
            <a:pPr>
              <a:buNone/>
            </a:pPr>
            <a:r>
              <a:rPr lang="ru-RU" dirty="0"/>
              <a:t>* Даже если загорелся зеленый свет светофора, прежде чем ступить на дорогу, следует внимательно посмотреть по сторонам, убедиться, что все машины остановились.</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МДОУ № 1\Картинки на стенды\Картинки ОБЖ\06.jpg"/>
          <p:cNvPicPr>
            <a:picLocks noChangeAspect="1" noChangeArrowheads="1"/>
          </p:cNvPicPr>
          <p:nvPr/>
        </p:nvPicPr>
        <p:blipFill>
          <a:blip r:embed="rId2"/>
          <a:srcRect/>
          <a:stretch>
            <a:fillRect/>
          </a:stretch>
        </p:blipFill>
        <p:spPr bwMode="auto">
          <a:xfrm>
            <a:off x="4643438" y="3786190"/>
            <a:ext cx="4143403" cy="2800329"/>
          </a:xfrm>
          <a:prstGeom prst="rect">
            <a:avLst/>
          </a:prstGeom>
          <a:noFill/>
        </p:spPr>
      </p:pic>
      <p:pic>
        <p:nvPicPr>
          <p:cNvPr id="4098" name="Picture 2" descr="D:\МДОУ № 1\Картинки на стенды\Картинки ОБЖ\18.jpg"/>
          <p:cNvPicPr>
            <a:picLocks noChangeAspect="1" noChangeArrowheads="1"/>
          </p:cNvPicPr>
          <p:nvPr/>
        </p:nvPicPr>
        <p:blipFill>
          <a:blip r:embed="rId3"/>
          <a:srcRect/>
          <a:stretch>
            <a:fillRect/>
          </a:stretch>
        </p:blipFill>
        <p:spPr bwMode="auto">
          <a:xfrm>
            <a:off x="285720" y="3786190"/>
            <a:ext cx="4000840" cy="2744343"/>
          </a:xfrm>
          <a:prstGeom prst="rect">
            <a:avLst/>
          </a:prstGeom>
          <a:noFill/>
        </p:spPr>
      </p:pic>
      <p:pic>
        <p:nvPicPr>
          <p:cNvPr id="4099" name="Picture 3" descr="D:\МДОУ № 1\Картинки на стенды\Картинки ОБЖ\29.jpg"/>
          <p:cNvPicPr>
            <a:picLocks noChangeAspect="1" noChangeArrowheads="1"/>
          </p:cNvPicPr>
          <p:nvPr/>
        </p:nvPicPr>
        <p:blipFill>
          <a:blip r:embed="rId4"/>
          <a:srcRect/>
          <a:stretch>
            <a:fillRect/>
          </a:stretch>
        </p:blipFill>
        <p:spPr bwMode="auto">
          <a:xfrm>
            <a:off x="2357422" y="285728"/>
            <a:ext cx="4548187" cy="31210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24" y="142852"/>
            <a:ext cx="7829576" cy="6286544"/>
          </a:xfrm>
        </p:spPr>
        <p:txBody>
          <a:bodyPr>
            <a:normAutofit fontScale="25000" lnSpcReduction="20000"/>
          </a:bodyPr>
          <a:lstStyle/>
          <a:p>
            <a:pPr algn="ctr">
              <a:buNone/>
            </a:pPr>
            <a:r>
              <a:rPr lang="ru-RU" sz="7200" b="1" i="1" dirty="0">
                <a:solidFill>
                  <a:srgbClr val="C00000"/>
                </a:solidFill>
                <a:latin typeface="Times New Roman" pitchFamily="18" charset="0"/>
                <a:cs typeface="Times New Roman" pitchFamily="18" charset="0"/>
              </a:rPr>
              <a:t>Правила поведения на прогулке в лесу, парке, на лугу</a:t>
            </a:r>
            <a:r>
              <a:rPr lang="ru-RU" sz="7200" b="1" i="1" dirty="0" smtClean="0">
                <a:solidFill>
                  <a:srgbClr val="C00000"/>
                </a:solidFill>
                <a:latin typeface="Times New Roman" pitchFamily="18" charset="0"/>
                <a:cs typeface="Times New Roman" pitchFamily="18" charset="0"/>
              </a:rPr>
              <a:t>:</a:t>
            </a:r>
          </a:p>
          <a:p>
            <a:pPr algn="ctr">
              <a:buNone/>
            </a:pPr>
            <a:endParaRPr lang="ru-RU" sz="5000" b="1" i="1" dirty="0">
              <a:solidFill>
                <a:srgbClr val="C00000"/>
              </a:solidFill>
              <a:latin typeface="Times New Roman" pitchFamily="18" charset="0"/>
              <a:cs typeface="Times New Roman" pitchFamily="18" charset="0"/>
            </a:endParaRPr>
          </a:p>
          <a:p>
            <a:pPr>
              <a:buNone/>
            </a:pPr>
            <a:r>
              <a:rPr lang="ru-RU" sz="5600" dirty="0">
                <a:solidFill>
                  <a:srgbClr val="0000FF"/>
                </a:solidFill>
                <a:latin typeface="Times New Roman" pitchFamily="18" charset="0"/>
                <a:cs typeface="Times New Roman" pitchFamily="18" charset="0"/>
              </a:rPr>
              <a:t>* Старайся ходить только по тропинкам и дорожкам. Помни: в траве много маленьких животных, они почти незаметны, и их можно нечаянно раздавить.</a:t>
            </a:r>
          </a:p>
          <a:p>
            <a:pPr>
              <a:buNone/>
            </a:pPr>
            <a:r>
              <a:rPr lang="ru-RU" sz="5600" dirty="0">
                <a:solidFill>
                  <a:srgbClr val="0000FF"/>
                </a:solidFill>
                <a:latin typeface="Times New Roman" pitchFamily="18" charset="0"/>
                <a:cs typeface="Times New Roman" pitchFamily="18" charset="0"/>
              </a:rPr>
              <a:t>* Не шуми в лесу, в парке. Помни: крик и громкая музыка пугают лесных жителей, и они покидают свои домики.</a:t>
            </a:r>
          </a:p>
          <a:p>
            <a:pPr>
              <a:buNone/>
            </a:pPr>
            <a:r>
              <a:rPr lang="ru-RU" sz="5600" dirty="0">
                <a:solidFill>
                  <a:srgbClr val="0000FF"/>
                </a:solidFill>
                <a:latin typeface="Times New Roman" pitchFamily="18" charset="0"/>
                <a:cs typeface="Times New Roman" pitchFamily="18" charset="0"/>
              </a:rPr>
              <a:t>* Не рви цветы в лесу, на лугу, а любуйся их красотой. Помни: сорванные растения быстро погибнут и не дадут семян. Не будет семян - не будет и новых цветущих растений.</a:t>
            </a:r>
          </a:p>
          <a:p>
            <a:pPr>
              <a:buNone/>
            </a:pPr>
            <a:r>
              <a:rPr lang="ru-RU" sz="5600" dirty="0">
                <a:solidFill>
                  <a:srgbClr val="0000FF"/>
                </a:solidFill>
                <a:latin typeface="Times New Roman" pitchFamily="18" charset="0"/>
                <a:cs typeface="Times New Roman" pitchFamily="18" charset="0"/>
              </a:rPr>
              <a:t>* Не лови бабочек. Они украшают природу и опыляют растения. Помни: бабочку легко погубить. Достаточно подержать бабочку в руке, как с ее крылышек опадут необходимые ей чешуйки и она не сможет больше летать.</a:t>
            </a:r>
          </a:p>
          <a:p>
            <a:pPr>
              <a:buNone/>
            </a:pPr>
            <a:r>
              <a:rPr lang="ru-RU" sz="5600" dirty="0">
                <a:solidFill>
                  <a:srgbClr val="0000FF"/>
                </a:solidFill>
                <a:latin typeface="Times New Roman" pitchFamily="18" charset="0"/>
                <a:cs typeface="Times New Roman" pitchFamily="18" charset="0"/>
              </a:rPr>
              <a:t>* Не разрушай муравейники. Муравьи по хвоинке, по соломинке долго строят свой дом - муравейник. Любой труд надо уважать. А еще муравьи - санитары леса. Они не дают размножаться насекомым, которые губят лес.</a:t>
            </a:r>
          </a:p>
          <a:p>
            <a:pPr>
              <a:buNone/>
            </a:pPr>
            <a:r>
              <a:rPr lang="ru-RU" sz="5600" dirty="0">
                <a:solidFill>
                  <a:srgbClr val="0000FF"/>
                </a:solidFill>
                <a:latin typeface="Times New Roman" pitchFamily="18" charset="0"/>
                <a:cs typeface="Times New Roman" pitchFamily="18" charset="0"/>
              </a:rPr>
              <a:t>* Не сбивай несъедобные грибы. Помни: эти грибы тоже очень нужны лесу, животные едят их и лечатся ими.</a:t>
            </a:r>
          </a:p>
          <a:p>
            <a:pPr>
              <a:buNone/>
            </a:pPr>
            <a:r>
              <a:rPr lang="ru-RU" sz="5600" dirty="0">
                <a:solidFill>
                  <a:srgbClr val="0000FF"/>
                </a:solidFill>
                <a:latin typeface="Times New Roman" pitchFamily="18" charset="0"/>
                <a:cs typeface="Times New Roman" pitchFamily="18" charset="0"/>
              </a:rPr>
              <a:t>* Не трогай птичьи гнезда. Если ты увидел гнездо с яйцами или птенцами, то постарайся тихо уйти. Помни: ты можешь ненароком испугать птицу, и она бросит гнездо.</a:t>
            </a:r>
          </a:p>
          <a:p>
            <a:pPr>
              <a:buNone/>
            </a:pPr>
            <a:r>
              <a:rPr lang="ru-RU" sz="5600" dirty="0">
                <a:solidFill>
                  <a:srgbClr val="0000FF"/>
                </a:solidFill>
                <a:latin typeface="Times New Roman" pitchFamily="18" charset="0"/>
                <a:cs typeface="Times New Roman" pitchFamily="18" charset="0"/>
              </a:rPr>
              <a:t>* Не лови в лесу зайчат, ежат, бельчат и других животных. Помни: это лесные жители. Им будет плохо в квартире рядом с человеком, лес - их родной дом.</a:t>
            </a:r>
          </a:p>
          <a:p>
            <a:pPr>
              <a:buNone/>
            </a:pPr>
            <a:r>
              <a:rPr lang="ru-RU" sz="5600" dirty="0">
                <a:solidFill>
                  <a:srgbClr val="0000FF"/>
                </a:solidFill>
                <a:latin typeface="Times New Roman" pitchFamily="18" charset="0"/>
                <a:cs typeface="Times New Roman" pitchFamily="18" charset="0"/>
              </a:rPr>
              <a:t>* Не рви паутину, а понаблюдай за тем, как паук охотится. Помни: паук-крестовик - полезное животное, он поедает комаров, мух и других насекомых.</a:t>
            </a:r>
          </a:p>
          <a:p>
            <a:pPr>
              <a:buNone/>
            </a:pPr>
            <a:r>
              <a:rPr lang="ru-RU" sz="5600" dirty="0">
                <a:solidFill>
                  <a:srgbClr val="0000FF"/>
                </a:solidFill>
                <a:latin typeface="Times New Roman" pitchFamily="18" charset="0"/>
                <a:cs typeface="Times New Roman" pitchFamily="18" charset="0"/>
              </a:rPr>
              <a:t>* Не разжигай в лесу костер. Помни: там, где разводили костер, 5 лет не сможет расти трава.</a:t>
            </a:r>
          </a:p>
          <a:p>
            <a:pPr>
              <a:buNone/>
            </a:pPr>
            <a:r>
              <a:rPr lang="ru-RU" sz="5600" dirty="0">
                <a:solidFill>
                  <a:srgbClr val="0000FF"/>
                </a:solidFill>
                <a:latin typeface="Times New Roman" pitchFamily="18" charset="0"/>
                <a:cs typeface="Times New Roman" pitchFamily="18" charset="0"/>
              </a:rPr>
              <a:t>* Собираясь отдыхать на природе, не следует пользоваться духами или косметикой с сильным запахом - пахучие вещества насекомые воспринимают как сигнал бедствия и могут напасть. На природе необходимо использовать препараты от укусов насекомых. </a:t>
            </a:r>
          </a:p>
          <a:p>
            <a:pPr>
              <a:buNone/>
            </a:pPr>
            <a:r>
              <a:rPr lang="ru-RU" sz="5600" dirty="0">
                <a:solidFill>
                  <a:srgbClr val="0000FF"/>
                </a:solidFill>
                <a:latin typeface="Times New Roman" pitchFamily="18" charset="0"/>
                <a:cs typeface="Times New Roman" pitchFamily="18" charset="0"/>
              </a:rPr>
              <a:t>* После прогулки в лесу надо внимательно осмотреть свое тело и волосы и, если обнаружишь клеща, попросить взрослого  о помощи. Клещи любят влажные затемненные места с высокой травой. Они цепляются к одежде человека или шерсти животных.</a:t>
            </a:r>
          </a:p>
          <a:p>
            <a:pPr>
              <a:buNone/>
            </a:pPr>
            <a:r>
              <a:rPr lang="ru-RU" sz="5600" dirty="0">
                <a:solidFill>
                  <a:srgbClr val="0000FF"/>
                </a:solidFill>
                <a:latin typeface="Times New Roman" pitchFamily="18" charset="0"/>
                <a:cs typeface="Times New Roman" pitchFamily="18"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МДОУ № 1\Картинки на стенды\Картинки ОБЖ\13.jpg"/>
          <p:cNvPicPr>
            <a:picLocks noChangeAspect="1" noChangeArrowheads="1"/>
          </p:cNvPicPr>
          <p:nvPr/>
        </p:nvPicPr>
        <p:blipFill>
          <a:blip r:embed="rId2"/>
          <a:srcRect/>
          <a:stretch>
            <a:fillRect/>
          </a:stretch>
        </p:blipFill>
        <p:spPr bwMode="auto">
          <a:xfrm>
            <a:off x="4857752" y="3857628"/>
            <a:ext cx="3929090" cy="2704314"/>
          </a:xfrm>
          <a:prstGeom prst="rect">
            <a:avLst/>
          </a:prstGeom>
          <a:noFill/>
        </p:spPr>
      </p:pic>
      <p:pic>
        <p:nvPicPr>
          <p:cNvPr id="5123" name="Picture 3" descr="D:\МДОУ № 1\Картинки на стенды\Картинки ОБЖ\11.jpg"/>
          <p:cNvPicPr>
            <a:picLocks noChangeAspect="1" noChangeArrowheads="1"/>
          </p:cNvPicPr>
          <p:nvPr/>
        </p:nvPicPr>
        <p:blipFill>
          <a:blip r:embed="rId3"/>
          <a:srcRect/>
          <a:stretch>
            <a:fillRect/>
          </a:stretch>
        </p:blipFill>
        <p:spPr bwMode="auto">
          <a:xfrm>
            <a:off x="2285984" y="428604"/>
            <a:ext cx="4578350" cy="3103563"/>
          </a:xfrm>
          <a:prstGeom prst="rect">
            <a:avLst/>
          </a:prstGeom>
          <a:noFill/>
        </p:spPr>
      </p:pic>
      <p:pic>
        <p:nvPicPr>
          <p:cNvPr id="5124" name="Picture 4" descr="D:\МДОУ № 1\Картинки на стенды\Картинки ОБЖ\45.jpg"/>
          <p:cNvPicPr>
            <a:picLocks noChangeAspect="1" noChangeArrowheads="1"/>
          </p:cNvPicPr>
          <p:nvPr/>
        </p:nvPicPr>
        <p:blipFill>
          <a:blip r:embed="rId4"/>
          <a:srcRect/>
          <a:stretch>
            <a:fillRect/>
          </a:stretch>
        </p:blipFill>
        <p:spPr bwMode="auto">
          <a:xfrm>
            <a:off x="500034" y="3857628"/>
            <a:ext cx="3929090" cy="272184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28662" y="285728"/>
            <a:ext cx="7758138" cy="5840435"/>
          </a:xfrm>
        </p:spPr>
        <p:txBody>
          <a:bodyPr>
            <a:normAutofit fontScale="40000" lnSpcReduction="20000"/>
          </a:bodyPr>
          <a:lstStyle/>
          <a:p>
            <a:pPr algn="ctr">
              <a:buNone/>
            </a:pPr>
            <a:r>
              <a:rPr lang="ru-RU" sz="5000" b="1" i="1" dirty="0">
                <a:solidFill>
                  <a:srgbClr val="C00000"/>
                </a:solidFill>
              </a:rPr>
              <a:t>Примерные игры по ОБЖ для дошкольников</a:t>
            </a:r>
          </a:p>
          <a:p>
            <a:pPr>
              <a:buNone/>
            </a:pPr>
            <a:r>
              <a:rPr lang="ru-RU" b="1" dirty="0">
                <a:solidFill>
                  <a:srgbClr val="0000FF"/>
                </a:solidFill>
              </a:rPr>
              <a:t>«СПАСАТЕЛИ</a:t>
            </a:r>
            <a:r>
              <a:rPr lang="ru-RU" b="1" dirty="0" smtClean="0">
                <a:solidFill>
                  <a:srgbClr val="0000FF"/>
                </a:solidFill>
              </a:rPr>
              <a:t>»</a:t>
            </a:r>
            <a:endParaRPr lang="ru-RU" b="1" dirty="0">
              <a:solidFill>
                <a:srgbClr val="0000FF"/>
              </a:solidFill>
            </a:endParaRPr>
          </a:p>
          <a:p>
            <a:pPr>
              <a:buNone/>
            </a:pPr>
            <a:r>
              <a:rPr lang="ru-RU" dirty="0">
                <a:solidFill>
                  <a:srgbClr val="0000FF"/>
                </a:solidFill>
              </a:rPr>
              <a:t>Цель: развивать умение соотносить схематическое изображение с натуральным предметом; стимулировать развитие зрительного восприятия.</a:t>
            </a:r>
          </a:p>
          <a:p>
            <a:pPr>
              <a:buNone/>
            </a:pPr>
            <a:r>
              <a:rPr lang="ru-RU" dirty="0">
                <a:solidFill>
                  <a:srgbClr val="0000FF"/>
                </a:solidFill>
              </a:rPr>
              <a:t>Возраст : 5-6 лет</a:t>
            </a:r>
          </a:p>
          <a:p>
            <a:pPr>
              <a:buNone/>
            </a:pPr>
            <a:r>
              <a:rPr lang="ru-RU" dirty="0">
                <a:solidFill>
                  <a:srgbClr val="0000FF"/>
                </a:solidFill>
              </a:rPr>
              <a:t>Игровые правила: найти предмет по его схематическому изображению.</a:t>
            </a:r>
          </a:p>
          <a:p>
            <a:pPr>
              <a:buNone/>
            </a:pPr>
            <a:r>
              <a:rPr lang="ru-RU" dirty="0">
                <a:solidFill>
                  <a:srgbClr val="0000FF"/>
                </a:solidFill>
              </a:rPr>
              <a:t>Игровые действия: рассмотреть схематическое изображение, отыскать в игровой зоне соответствующую игрушку.</a:t>
            </a:r>
          </a:p>
          <a:p>
            <a:pPr>
              <a:buNone/>
            </a:pPr>
            <a:r>
              <a:rPr lang="ru-RU" b="1" dirty="0">
                <a:solidFill>
                  <a:srgbClr val="0000FF"/>
                </a:solidFill>
              </a:rPr>
              <a:t> «КАК ИЗБЕЖАТЬ НЕПРИЯТНОСТЕЙ</a:t>
            </a:r>
            <a:r>
              <a:rPr lang="ru-RU" b="1" dirty="0" smtClean="0">
                <a:solidFill>
                  <a:srgbClr val="0000FF"/>
                </a:solidFill>
              </a:rPr>
              <a:t>?»</a:t>
            </a:r>
            <a:endParaRPr lang="ru-RU" b="1" dirty="0">
              <a:solidFill>
                <a:srgbClr val="0000FF"/>
              </a:solidFill>
            </a:endParaRPr>
          </a:p>
          <a:p>
            <a:pPr>
              <a:buNone/>
            </a:pPr>
            <a:r>
              <a:rPr lang="ru-RU" dirty="0">
                <a:solidFill>
                  <a:srgbClr val="0000FF"/>
                </a:solidFill>
              </a:rPr>
              <a:t>Цель: развивать умение классифицировать и объяснять опасные и безопасные ситуации, изображённые на картинках.</a:t>
            </a:r>
          </a:p>
          <a:p>
            <a:pPr>
              <a:buNone/>
            </a:pPr>
            <a:r>
              <a:rPr lang="ru-RU" dirty="0">
                <a:solidFill>
                  <a:srgbClr val="0000FF"/>
                </a:solidFill>
              </a:rPr>
              <a:t>Возраст : 5-6 лет</a:t>
            </a:r>
          </a:p>
          <a:p>
            <a:pPr>
              <a:buNone/>
            </a:pPr>
            <a:r>
              <a:rPr lang="ru-RU" dirty="0">
                <a:solidFill>
                  <a:srgbClr val="0000FF"/>
                </a:solidFill>
              </a:rPr>
              <a:t>Игровые действия: кратко объяснять сюжет картинки, его последствия.</a:t>
            </a:r>
          </a:p>
          <a:p>
            <a:pPr>
              <a:buNone/>
            </a:pPr>
            <a:r>
              <a:rPr lang="ru-RU" dirty="0">
                <a:solidFill>
                  <a:srgbClr val="0000FF"/>
                </a:solidFill>
              </a:rPr>
              <a:t>Игровые правила: кратко и чётко описывать сюжетную картинку в соответствии с её изображением.</a:t>
            </a:r>
          </a:p>
          <a:p>
            <a:pPr>
              <a:buNone/>
            </a:pPr>
            <a:r>
              <a:rPr lang="ru-RU" b="1" dirty="0">
                <a:solidFill>
                  <a:srgbClr val="0000FF"/>
                </a:solidFill>
              </a:rPr>
              <a:t>«НАША УЛИЦА, ИЛИ СВЕТОФОР</a:t>
            </a:r>
            <a:r>
              <a:rPr lang="ru-RU" b="1" dirty="0" smtClean="0">
                <a:solidFill>
                  <a:srgbClr val="0000FF"/>
                </a:solidFill>
              </a:rPr>
              <a:t>»</a:t>
            </a:r>
            <a:endParaRPr lang="ru-RU" b="1" dirty="0">
              <a:solidFill>
                <a:srgbClr val="0000FF"/>
              </a:solidFill>
            </a:endParaRPr>
          </a:p>
          <a:p>
            <a:pPr>
              <a:buNone/>
            </a:pPr>
            <a:r>
              <a:rPr lang="ru-RU" dirty="0">
                <a:solidFill>
                  <a:srgbClr val="0000FF"/>
                </a:solidFill>
              </a:rPr>
              <a:t>Цели:</a:t>
            </a:r>
            <a:r>
              <a:rPr lang="ru-RU" i="1" dirty="0">
                <a:solidFill>
                  <a:srgbClr val="0000FF"/>
                </a:solidFill>
              </a:rPr>
              <a:t> </a:t>
            </a:r>
            <a:r>
              <a:rPr lang="ru-RU" dirty="0">
                <a:solidFill>
                  <a:srgbClr val="0000FF"/>
                </a:solidFill>
              </a:rPr>
              <a:t>закрепить знания детей о сигналах светофора, понятиях: улица, дорога, тротуар, деревья, дома; вспомнить ПДД.</a:t>
            </a:r>
          </a:p>
          <a:p>
            <a:pPr>
              <a:buNone/>
            </a:pPr>
            <a:r>
              <a:rPr lang="ru-RU" dirty="0">
                <a:solidFill>
                  <a:srgbClr val="0000FF"/>
                </a:solidFill>
              </a:rPr>
              <a:t>Возраст: 3-4 года</a:t>
            </a:r>
          </a:p>
          <a:p>
            <a:pPr>
              <a:buNone/>
            </a:pPr>
            <a:r>
              <a:rPr lang="ru-RU" dirty="0">
                <a:solidFill>
                  <a:srgbClr val="0000FF"/>
                </a:solidFill>
              </a:rPr>
              <a:t>Детей учат не спешить, переходя дорогу, быть внимательным, знать и находить место пешеходного перехода, понимать сигналы светофора, дорожные знаки.</a:t>
            </a:r>
          </a:p>
          <a:p>
            <a:pPr>
              <a:buNone/>
            </a:pPr>
            <a:r>
              <a:rPr lang="ru-RU" b="1" dirty="0">
                <a:solidFill>
                  <a:srgbClr val="0000FF"/>
                </a:solidFill>
              </a:rPr>
              <a:t>«СКОРАЯ ПОМОЩЬ</a:t>
            </a:r>
            <a:r>
              <a:rPr lang="ru-RU" b="1" dirty="0" smtClean="0">
                <a:solidFill>
                  <a:srgbClr val="0000FF"/>
                </a:solidFill>
              </a:rPr>
              <a:t>»</a:t>
            </a:r>
            <a:endParaRPr lang="ru-RU" b="1" dirty="0">
              <a:solidFill>
                <a:srgbClr val="0000FF"/>
              </a:solidFill>
            </a:endParaRPr>
          </a:p>
          <a:p>
            <a:pPr>
              <a:buNone/>
            </a:pPr>
            <a:r>
              <a:rPr lang="ru-RU" dirty="0">
                <a:solidFill>
                  <a:srgbClr val="0000FF"/>
                </a:solidFill>
              </a:rPr>
              <a:t>Цель</a:t>
            </a:r>
            <a:r>
              <a:rPr lang="ru-RU" i="1" dirty="0">
                <a:solidFill>
                  <a:srgbClr val="0000FF"/>
                </a:solidFill>
              </a:rPr>
              <a:t>: </a:t>
            </a:r>
            <a:r>
              <a:rPr lang="ru-RU" dirty="0">
                <a:solidFill>
                  <a:srgbClr val="0000FF"/>
                </a:solidFill>
              </a:rPr>
              <a:t>закрепить у детей знания и практические умения по оказанию первой помощи.</a:t>
            </a:r>
          </a:p>
          <a:p>
            <a:pPr>
              <a:buNone/>
            </a:pPr>
            <a:r>
              <a:rPr lang="ru-RU" dirty="0">
                <a:solidFill>
                  <a:srgbClr val="0000FF"/>
                </a:solidFill>
              </a:rPr>
              <a:t>Оборудование</a:t>
            </a:r>
            <a:r>
              <a:rPr lang="ru-RU" i="1" dirty="0">
                <a:solidFill>
                  <a:srgbClr val="0000FF"/>
                </a:solidFill>
              </a:rPr>
              <a:t>: </a:t>
            </a:r>
            <a:r>
              <a:rPr lang="ru-RU" dirty="0">
                <a:solidFill>
                  <a:srgbClr val="0000FF"/>
                </a:solidFill>
              </a:rPr>
              <a:t>картинки с изображением медицинских принадлежностей (термометр, бинт, зеленка).</a:t>
            </a:r>
          </a:p>
          <a:p>
            <a:pPr>
              <a:buNone/>
            </a:pPr>
            <a:r>
              <a:rPr lang="ru-RU" dirty="0">
                <a:solidFill>
                  <a:srgbClr val="0000FF"/>
                </a:solidFill>
              </a:rPr>
              <a:t>Возраст: 5-6 лет</a:t>
            </a:r>
          </a:p>
          <a:p>
            <a:pPr>
              <a:buNone/>
            </a:pPr>
            <a:r>
              <a:rPr lang="ru-RU" dirty="0">
                <a:solidFill>
                  <a:srgbClr val="0000FF"/>
                </a:solidFill>
              </a:rPr>
              <a:t>Воспитатель обыгрывает с детьми ситуацию, когда человек порезал руку, ногу, разбил колено, </a:t>
            </a:r>
            <a:r>
              <a:rPr lang="ru-RU" dirty="0" smtClean="0">
                <a:solidFill>
                  <a:srgbClr val="0000FF"/>
                </a:solidFill>
              </a:rPr>
              <a:t>локоть,</a:t>
            </a:r>
          </a:p>
          <a:p>
            <a:pPr>
              <a:buNone/>
            </a:pPr>
            <a:r>
              <a:rPr lang="ru-RU" dirty="0" smtClean="0">
                <a:solidFill>
                  <a:srgbClr val="0000FF"/>
                </a:solidFill>
              </a:rPr>
              <a:t>затемпературил</a:t>
            </a:r>
            <a:r>
              <a:rPr lang="ru-RU" dirty="0">
                <a:solidFill>
                  <a:srgbClr val="0000FF"/>
                </a:solidFill>
              </a:rPr>
              <a:t>, когда заболело горло, попала соринка в глаз, пошла носом кровь. По каждой </a:t>
            </a:r>
            <a:r>
              <a:rPr lang="ru-RU" dirty="0" smtClean="0">
                <a:solidFill>
                  <a:srgbClr val="0000FF"/>
                </a:solidFill>
              </a:rPr>
              <a:t>ситуации</a:t>
            </a:r>
          </a:p>
          <a:p>
            <a:pPr>
              <a:buNone/>
            </a:pPr>
            <a:r>
              <a:rPr lang="ru-RU" dirty="0" smtClean="0">
                <a:solidFill>
                  <a:srgbClr val="0000FF"/>
                </a:solidFill>
              </a:rPr>
              <a:t>отрабатывают </a:t>
            </a:r>
            <a:r>
              <a:rPr lang="ru-RU" dirty="0">
                <a:solidFill>
                  <a:srgbClr val="0000FF"/>
                </a:solidFill>
              </a:rPr>
              <a:t>последовательность действий.</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6357982"/>
          </a:xfrm>
        </p:spPr>
        <p:txBody>
          <a:bodyPr>
            <a:normAutofit/>
          </a:bodyPr>
          <a:lstStyle/>
          <a:p>
            <a:r>
              <a:rPr lang="ru-RU" sz="2000" dirty="0" smtClean="0">
                <a:solidFill>
                  <a:srgbClr val="0000FF"/>
                </a:solidFill>
                <a:latin typeface="Times New Roman" pitchFamily="18" charset="0"/>
                <a:cs typeface="Times New Roman" pitchFamily="18" charset="0"/>
              </a:rPr>
              <a:t>Одним из направлений формирования  здорового образа жизни является обеспечение безопасности жизнедеятельности личности, общества, государства.  В этой связи  формирование безопасности жизнедеятельности детей в условиях дошкольного образовательного учреждения является актуальной и значимой проблемой для педагогического сообщества. </a:t>
            </a:r>
          </a:p>
          <a:p>
            <a:r>
              <a:rPr lang="ru-RU" sz="2000" dirty="0" smtClean="0">
                <a:solidFill>
                  <a:srgbClr val="0000FF"/>
                </a:solidFill>
                <a:latin typeface="Times New Roman" pitchFamily="18" charset="0"/>
                <a:cs typeface="Times New Roman" pitchFamily="18" charset="0"/>
              </a:rPr>
              <a:t>Важно не только оберегать ребенка от опасности, но и готовить его встрече с возможными трудностями, формировать представление о наиболее опасных ситуациях, о необходимости соблюдения мер предосторожности, прививать ему навыки безопасного поведения в быту, на природе, на улице совместно с родителями, которые выступают для ребенка примером для подражания.       </a:t>
            </a:r>
          </a:p>
          <a:p>
            <a:r>
              <a:rPr lang="ru-RU" sz="2000" dirty="0" smtClean="0">
                <a:solidFill>
                  <a:srgbClr val="0000FF"/>
                </a:solidFill>
                <a:latin typeface="Times New Roman" pitchFamily="18" charset="0"/>
                <a:cs typeface="Times New Roman" pitchFamily="18" charset="0"/>
              </a:rPr>
              <a:t> Необходимо выделить такие правила поведения, которые дети должны выполнять неукоснительно, так как от этого зависит их здоровье и безопасность. Эти правила следует подробно разъяснять детям, а затем следить за их выполнением. </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1"/>
            <a:ext cx="8229600" cy="5572164"/>
          </a:xfrm>
        </p:spPr>
        <p:txBody>
          <a:bodyPr>
            <a:normAutofit/>
          </a:bodyPr>
          <a:lstStyle/>
          <a:p>
            <a:pPr algn="ctr">
              <a:buNone/>
            </a:pPr>
            <a:r>
              <a:rPr lang="ru-RU" dirty="0"/>
              <a:t> </a:t>
            </a:r>
            <a:r>
              <a:rPr lang="ru-RU" sz="2000" b="1" dirty="0">
                <a:solidFill>
                  <a:srgbClr val="FF0000"/>
                </a:solidFill>
                <a:latin typeface="Times New Roman" pitchFamily="18" charset="0"/>
                <a:cs typeface="Times New Roman" pitchFamily="18" charset="0"/>
              </a:rPr>
              <a:t>Формирование знаний ОБЖ  у детей  дошкольного возраста  возможно при соблюдении комплекса педагогических условий:</a:t>
            </a:r>
          </a:p>
          <a:p>
            <a:pPr>
              <a:buNone/>
            </a:pPr>
            <a:r>
              <a:rPr lang="ru-RU" dirty="0" smtClean="0">
                <a:solidFill>
                  <a:srgbClr val="0000FF"/>
                </a:solidFill>
              </a:rPr>
              <a:t>1</a:t>
            </a:r>
            <a:r>
              <a:rPr lang="ru-RU" sz="2200" dirty="0">
                <a:solidFill>
                  <a:srgbClr val="0000FF"/>
                </a:solidFill>
              </a:rPr>
              <a:t>. </a:t>
            </a:r>
            <a:r>
              <a:rPr lang="ru-RU" sz="1800" dirty="0">
                <a:solidFill>
                  <a:srgbClr val="0000FF"/>
                </a:solidFill>
              </a:rPr>
              <a:t>Отбор доступного детям содержания знаний и умений безопасного поведения в </a:t>
            </a:r>
            <a:r>
              <a:rPr lang="ru-RU" sz="1800" dirty="0" smtClean="0">
                <a:solidFill>
                  <a:srgbClr val="0000FF"/>
                </a:solidFill>
              </a:rPr>
              <a:t>быту, на улице, на природе </a:t>
            </a:r>
            <a:r>
              <a:rPr lang="ru-RU" sz="1800" dirty="0">
                <a:solidFill>
                  <a:srgbClr val="0000FF"/>
                </a:solidFill>
              </a:rPr>
              <a:t>и установление последовательности его освоения.</a:t>
            </a:r>
          </a:p>
          <a:p>
            <a:pPr>
              <a:buNone/>
            </a:pPr>
            <a:r>
              <a:rPr lang="ru-RU" sz="1800" dirty="0" smtClean="0">
                <a:solidFill>
                  <a:srgbClr val="0000FF"/>
                </a:solidFill>
              </a:rPr>
              <a:t>2</a:t>
            </a:r>
            <a:r>
              <a:rPr lang="ru-RU" sz="1800" dirty="0">
                <a:solidFill>
                  <a:srgbClr val="0000FF"/>
                </a:solidFill>
              </a:rPr>
              <a:t>. Применение поэтапной методики, обеспечивающей единство формирования знаний и умений, как основы безопасного поведения в быту</a:t>
            </a:r>
            <a:r>
              <a:rPr lang="ru-RU" sz="1800" dirty="0" smtClean="0">
                <a:solidFill>
                  <a:srgbClr val="0000FF"/>
                </a:solidFill>
              </a:rPr>
              <a:t>, , на улице, на природе </a:t>
            </a:r>
            <a:r>
              <a:rPr lang="ru-RU" sz="1800" dirty="0">
                <a:solidFill>
                  <a:srgbClr val="0000FF"/>
                </a:solidFill>
              </a:rPr>
              <a:t>при активной позиции ребенка.</a:t>
            </a:r>
          </a:p>
          <a:p>
            <a:pPr>
              <a:buNone/>
            </a:pPr>
            <a:r>
              <a:rPr lang="ru-RU" sz="1800" dirty="0" smtClean="0">
                <a:solidFill>
                  <a:srgbClr val="0000FF"/>
                </a:solidFill>
              </a:rPr>
              <a:t>3</a:t>
            </a:r>
            <a:r>
              <a:rPr lang="ru-RU" sz="1800" dirty="0">
                <a:solidFill>
                  <a:srgbClr val="0000FF"/>
                </a:solidFill>
              </a:rPr>
              <a:t>. Осознание педагогами и родителями необходимости целенаправленной деятельности в данном направлении, и ее осуществление в тесном сотрудничестве.</a:t>
            </a:r>
          </a:p>
          <a:p>
            <a:endParaRPr lang="ru-RU" dirty="0"/>
          </a:p>
        </p:txBody>
      </p:sp>
      <p:pic>
        <p:nvPicPr>
          <p:cNvPr id="2051" name="Picture 3" descr="D:\МДОУ № 1\Картинки на стенды\Картинки ОБЖ\07.jpg"/>
          <p:cNvPicPr>
            <a:picLocks noChangeAspect="1" noChangeArrowheads="1"/>
          </p:cNvPicPr>
          <p:nvPr/>
        </p:nvPicPr>
        <p:blipFill>
          <a:blip r:embed="rId2"/>
          <a:srcRect/>
          <a:stretch>
            <a:fillRect/>
          </a:stretch>
        </p:blipFill>
        <p:spPr bwMode="auto">
          <a:xfrm>
            <a:off x="5000628" y="4214818"/>
            <a:ext cx="3414001" cy="2357454"/>
          </a:xfrm>
          <a:prstGeom prst="rect">
            <a:avLst/>
          </a:prstGeom>
          <a:noFill/>
        </p:spPr>
      </p:pic>
      <p:pic>
        <p:nvPicPr>
          <p:cNvPr id="2052" name="Picture 4" descr="D:\МДОУ № 1\Картинки на стенды\Картинки ОБЖ\08.jpg"/>
          <p:cNvPicPr>
            <a:picLocks noChangeAspect="1" noChangeArrowheads="1"/>
          </p:cNvPicPr>
          <p:nvPr/>
        </p:nvPicPr>
        <p:blipFill>
          <a:blip r:embed="rId3"/>
          <a:srcRect/>
          <a:stretch>
            <a:fillRect/>
          </a:stretch>
        </p:blipFill>
        <p:spPr bwMode="auto">
          <a:xfrm>
            <a:off x="1000100" y="4214818"/>
            <a:ext cx="3357586" cy="232100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5911873"/>
          </a:xfrm>
        </p:spPr>
        <p:txBody>
          <a:bodyPr>
            <a:normAutofit fontScale="92500" lnSpcReduction="10000"/>
          </a:bodyPr>
          <a:lstStyle/>
          <a:p>
            <a:r>
              <a:rPr lang="ru-RU" sz="2800" dirty="0">
                <a:solidFill>
                  <a:srgbClr val="0000FF"/>
                </a:solidFill>
              </a:rPr>
              <a:t>Вопросы привития навыков основ безопасности детям старшего дошкольного возраста отражены в научных трудах Н.Н. Авдеевой, К.Ю. Белой, Г.К. Зайцева, В.Н, Князевой, Р.Б. </a:t>
            </a:r>
            <a:r>
              <a:rPr lang="ru-RU" sz="2800" dirty="0" err="1">
                <a:solidFill>
                  <a:srgbClr val="0000FF"/>
                </a:solidFill>
              </a:rPr>
              <a:t>Стеркиной</a:t>
            </a:r>
            <a:r>
              <a:rPr lang="ru-RU" sz="2800" dirty="0">
                <a:solidFill>
                  <a:srgbClr val="0000FF"/>
                </a:solidFill>
              </a:rPr>
              <a:t>, Л.Г. Татарниковой, Л.Ф. Тихомировой, Т.Г. </a:t>
            </a:r>
            <a:r>
              <a:rPr lang="ru-RU" sz="2800" dirty="0" err="1">
                <a:solidFill>
                  <a:srgbClr val="0000FF"/>
                </a:solidFill>
              </a:rPr>
              <a:t>Хромцовой</a:t>
            </a:r>
            <a:r>
              <a:rPr lang="ru-RU" sz="2800" dirty="0">
                <a:solidFill>
                  <a:srgbClr val="0000FF"/>
                </a:solidFill>
              </a:rPr>
              <a:t> и др.</a:t>
            </a:r>
          </a:p>
          <a:p>
            <a:r>
              <a:rPr lang="ru-RU" sz="2800" dirty="0">
                <a:solidFill>
                  <a:srgbClr val="0000FF"/>
                </a:solidFill>
              </a:rPr>
              <a:t>В условиях современного общества вопросы безопасности резко обострились и приняли характерные черты проблемы выживания человека</a:t>
            </a:r>
            <a:r>
              <a:rPr lang="ru-RU" sz="2800" dirty="0" smtClean="0">
                <a:solidFill>
                  <a:srgbClr val="0000FF"/>
                </a:solidFill>
              </a:rPr>
              <a:t>. Сегодня</a:t>
            </a:r>
            <a:r>
              <a:rPr lang="ru-RU" sz="2800" dirty="0">
                <a:solidFill>
                  <a:srgbClr val="0000FF"/>
                </a:solidFill>
              </a:rPr>
              <a:t>, как никогда раньше, мы испытываем огромную тревогу за детей. Ребенок по своим физиологическим особенностям не может самостоятельно определить всю меру опасности своего существования, поэтому на взрослого человека природой возложена миссия защиты своего ребёнка - дать элементарные знания основ безопасности.</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48" y="214290"/>
            <a:ext cx="7972452" cy="5911873"/>
          </a:xfrm>
        </p:spPr>
        <p:txBody>
          <a:bodyPr>
            <a:normAutofit fontScale="55000" lnSpcReduction="20000"/>
          </a:bodyPr>
          <a:lstStyle/>
          <a:p>
            <a:pPr algn="ctr">
              <a:buNone/>
            </a:pPr>
            <a:r>
              <a:rPr lang="ru-RU" sz="5100" b="1" i="1" dirty="0">
                <a:solidFill>
                  <a:srgbClr val="C00000"/>
                </a:solidFill>
                <a:latin typeface="Times New Roman" pitchFamily="18" charset="0"/>
                <a:cs typeface="Times New Roman" pitchFamily="18" charset="0"/>
              </a:rPr>
              <a:t>Что должен знать ребенок дошкольного возраста о безопасности</a:t>
            </a:r>
          </a:p>
          <a:p>
            <a:pPr>
              <a:buNone/>
            </a:pPr>
            <a:r>
              <a:rPr lang="ru-RU" dirty="0">
                <a:solidFill>
                  <a:srgbClr val="0000FF"/>
                </a:solidFill>
              </a:rPr>
              <a:t>Обучение навыкам безопасного поведения дошкольников и приобщение их к здоровому образу жизни можно разделить на два периода.</a:t>
            </a:r>
          </a:p>
          <a:p>
            <a:r>
              <a:rPr lang="ru-RU" i="1" dirty="0">
                <a:solidFill>
                  <a:srgbClr val="0000FF"/>
                </a:solidFill>
              </a:rPr>
              <a:t>первый</a:t>
            </a:r>
            <a:r>
              <a:rPr lang="ru-RU" dirty="0">
                <a:solidFill>
                  <a:srgbClr val="0000FF"/>
                </a:solidFill>
              </a:rPr>
              <a:t> -- это дети 3--5 лет (младшая и средняя группа),</a:t>
            </a:r>
          </a:p>
          <a:p>
            <a:r>
              <a:rPr lang="ru-RU" i="1" dirty="0">
                <a:solidFill>
                  <a:srgbClr val="0000FF"/>
                </a:solidFill>
              </a:rPr>
              <a:t>второй</a:t>
            </a:r>
            <a:r>
              <a:rPr lang="ru-RU" dirty="0">
                <a:solidFill>
                  <a:srgbClr val="0000FF"/>
                </a:solidFill>
              </a:rPr>
              <a:t> -- дети 5--7 лет (старшая и подготовительная группа).</a:t>
            </a:r>
          </a:p>
          <a:p>
            <a:pPr>
              <a:buNone/>
            </a:pPr>
            <a:r>
              <a:rPr lang="ru-RU" b="1" i="1" dirty="0">
                <a:solidFill>
                  <a:srgbClr val="0000FF"/>
                </a:solidFill>
              </a:rPr>
              <a:t>Первый период</a:t>
            </a:r>
            <a:r>
              <a:rPr lang="ru-RU" dirty="0">
                <a:solidFill>
                  <a:srgbClr val="0000FF"/>
                </a:solidFill>
              </a:rPr>
              <a:t> -- это период впитывания и накопления знаний. В этом возрасте у детей наблюдается повышенная восприимчивость, впечатлительность, любознательность. Осуществление работы с детьми данного возрастного периода должно быть направлено на накопление первичных знаний об опасностях и поведения в них.</a:t>
            </a:r>
          </a:p>
          <a:p>
            <a:r>
              <a:rPr lang="ru-RU" dirty="0">
                <a:solidFill>
                  <a:srgbClr val="0000FF"/>
                </a:solidFill>
              </a:rPr>
              <a:t>Ребёнок 4--5 лет уже должен знать адрес своего места жительства, по возможности номер телефона и, что немаловажно, уметь по телефону разговаривать, коротко и точно сообщить необходимую информацию.</a:t>
            </a:r>
          </a:p>
          <a:p>
            <a:pPr>
              <a:buNone/>
            </a:pPr>
            <a:r>
              <a:rPr lang="ru-RU" b="1" i="1" dirty="0" smtClean="0">
                <a:solidFill>
                  <a:srgbClr val="0000FF"/>
                </a:solidFill>
              </a:rPr>
              <a:t>Второй </a:t>
            </a:r>
            <a:r>
              <a:rPr lang="ru-RU" b="1" i="1" dirty="0">
                <a:solidFill>
                  <a:srgbClr val="0000FF"/>
                </a:solidFill>
              </a:rPr>
              <a:t>период</a:t>
            </a:r>
            <a:r>
              <a:rPr lang="ru-RU" b="1" dirty="0">
                <a:solidFill>
                  <a:srgbClr val="0000FF"/>
                </a:solidFill>
              </a:rPr>
              <a:t>,  это дети 5--7 лет. </a:t>
            </a:r>
            <a:r>
              <a:rPr lang="ru-RU" dirty="0">
                <a:solidFill>
                  <a:srgbClr val="0000FF"/>
                </a:solidFill>
              </a:rPr>
              <a:t>Следует сказать об изменении психологической позиции детей в этом возрасте: они впервые начинают ощущать себя старшими среди других детей в детском саду, а это в свою очередь свидетельствует о том, что такие дети уже могут осознано отвечать за свои поступки, контролировать своё поведение, а также других детей и людей в целом. Работа с такими детьми должна быть направлена на закрепление и систематизацию полученных знаний во время первого возрастного периода, а так же применение этих знаний в повседневной жизни.</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24" y="214290"/>
            <a:ext cx="7829576" cy="6215106"/>
          </a:xfrm>
        </p:spPr>
        <p:txBody>
          <a:bodyPr>
            <a:normAutofit fontScale="40000" lnSpcReduction="20000"/>
          </a:bodyPr>
          <a:lstStyle/>
          <a:p>
            <a:pPr algn="ctr">
              <a:buNone/>
            </a:pPr>
            <a:r>
              <a:rPr lang="ru-RU" sz="5100" b="1" i="1" dirty="0">
                <a:solidFill>
                  <a:srgbClr val="C00000"/>
                </a:solidFill>
                <a:latin typeface="Times New Roman" pitchFamily="18" charset="0"/>
                <a:cs typeface="Times New Roman" pitchFamily="18" charset="0"/>
              </a:rPr>
              <a:t>Основные постулаты безопасности детей дошкольного возраста:</a:t>
            </a:r>
            <a:endParaRPr lang="ru-RU" sz="5100" dirty="0">
              <a:solidFill>
                <a:srgbClr val="C00000"/>
              </a:solidFill>
              <a:latin typeface="Times New Roman" pitchFamily="18" charset="0"/>
              <a:cs typeface="Times New Roman" pitchFamily="18" charset="0"/>
            </a:endParaRPr>
          </a:p>
          <a:p>
            <a:pPr>
              <a:buNone/>
            </a:pPr>
            <a:r>
              <a:rPr lang="ru-RU" sz="4200" i="1" dirty="0" smtClean="0">
                <a:solidFill>
                  <a:srgbClr val="0000FF"/>
                </a:solidFill>
              </a:rPr>
              <a:t>-Правила </a:t>
            </a:r>
            <a:r>
              <a:rPr lang="ru-RU" sz="4200" i="1" dirty="0">
                <a:solidFill>
                  <a:srgbClr val="0000FF"/>
                </a:solidFill>
              </a:rPr>
              <a:t>устанавливает взрослый</a:t>
            </a:r>
            <a:r>
              <a:rPr lang="ru-RU" sz="4200" dirty="0">
                <a:solidFill>
                  <a:srgbClr val="0000FF"/>
                </a:solidFill>
              </a:rPr>
              <a:t>. </a:t>
            </a:r>
            <a:endParaRPr lang="ru-RU" sz="4200" dirty="0" smtClean="0">
              <a:solidFill>
                <a:srgbClr val="0000FF"/>
              </a:solidFill>
            </a:endParaRPr>
          </a:p>
          <a:p>
            <a:pPr>
              <a:buNone/>
            </a:pPr>
            <a:r>
              <a:rPr lang="ru-RU" sz="4200" i="1" dirty="0" smtClean="0">
                <a:solidFill>
                  <a:srgbClr val="0000FF"/>
                </a:solidFill>
              </a:rPr>
              <a:t>-Родители </a:t>
            </a:r>
            <a:r>
              <a:rPr lang="ru-RU" sz="4200" i="1" dirty="0">
                <a:solidFill>
                  <a:srgbClr val="0000FF"/>
                </a:solidFill>
              </a:rPr>
              <a:t>всегда помогут своему ребенку, но он не должен от них ничего скрывать.</a:t>
            </a:r>
            <a:r>
              <a:rPr lang="ru-RU" sz="4200" dirty="0">
                <a:solidFill>
                  <a:srgbClr val="0000FF"/>
                </a:solidFill>
              </a:rPr>
              <a:t> </a:t>
            </a:r>
            <a:endParaRPr lang="ru-RU" sz="4200" dirty="0" smtClean="0">
              <a:solidFill>
                <a:srgbClr val="0000FF"/>
              </a:solidFill>
            </a:endParaRPr>
          </a:p>
          <a:p>
            <a:pPr>
              <a:buNone/>
            </a:pPr>
            <a:r>
              <a:rPr lang="ru-RU" sz="4200" i="1" dirty="0" smtClean="0">
                <a:solidFill>
                  <a:srgbClr val="0000FF"/>
                </a:solidFill>
              </a:rPr>
              <a:t>-Ребенок </a:t>
            </a:r>
            <a:r>
              <a:rPr lang="ru-RU" sz="4200" i="1" dirty="0">
                <a:solidFill>
                  <a:srgbClr val="0000FF"/>
                </a:solidFill>
              </a:rPr>
              <a:t>должен знать основную информацию о себе</a:t>
            </a:r>
            <a:r>
              <a:rPr lang="ru-RU" sz="4200" dirty="0">
                <a:solidFill>
                  <a:srgbClr val="0000FF"/>
                </a:solidFill>
              </a:rPr>
              <a:t>. </a:t>
            </a:r>
            <a:endParaRPr lang="ru-RU" sz="4200" dirty="0" smtClean="0">
              <a:solidFill>
                <a:srgbClr val="0000FF"/>
              </a:solidFill>
            </a:endParaRPr>
          </a:p>
          <a:p>
            <a:pPr>
              <a:buNone/>
            </a:pPr>
            <a:r>
              <a:rPr lang="ru-RU" sz="4200" i="1" dirty="0" smtClean="0">
                <a:solidFill>
                  <a:srgbClr val="0000FF"/>
                </a:solidFill>
              </a:rPr>
              <a:t>-Дошкольник </a:t>
            </a:r>
            <a:r>
              <a:rPr lang="ru-RU" sz="4200" i="1" dirty="0">
                <a:solidFill>
                  <a:srgbClr val="0000FF"/>
                </a:solidFill>
              </a:rPr>
              <a:t>должен знать, что далеко не все взрослые хорошие</a:t>
            </a:r>
            <a:r>
              <a:rPr lang="ru-RU" sz="4200" dirty="0">
                <a:solidFill>
                  <a:srgbClr val="0000FF"/>
                </a:solidFill>
              </a:rPr>
              <a:t>. </a:t>
            </a:r>
            <a:endParaRPr lang="ru-RU" sz="4200" dirty="0" smtClean="0">
              <a:solidFill>
                <a:srgbClr val="0000FF"/>
              </a:solidFill>
            </a:endParaRPr>
          </a:p>
          <a:p>
            <a:pPr>
              <a:buNone/>
            </a:pPr>
            <a:r>
              <a:rPr lang="ru-RU" sz="4200" dirty="0" smtClean="0">
                <a:solidFill>
                  <a:srgbClr val="0000FF"/>
                </a:solidFill>
              </a:rPr>
              <a:t>-</a:t>
            </a:r>
            <a:r>
              <a:rPr lang="ru-RU" sz="4200" dirty="0">
                <a:solidFill>
                  <a:srgbClr val="0000FF"/>
                </a:solidFill>
              </a:rPr>
              <a:t> </a:t>
            </a:r>
            <a:r>
              <a:rPr lang="ru-RU" sz="4200" i="1" dirty="0">
                <a:solidFill>
                  <a:srgbClr val="0000FF"/>
                </a:solidFill>
              </a:rPr>
              <a:t>Ребенок должен понимать, что никто из хороших взрослых не будет обращаться к малышам за помощью</a:t>
            </a:r>
            <a:r>
              <a:rPr lang="ru-RU" sz="4200" dirty="0">
                <a:solidFill>
                  <a:srgbClr val="0000FF"/>
                </a:solidFill>
              </a:rPr>
              <a:t>. </a:t>
            </a:r>
            <a:endParaRPr lang="ru-RU" sz="4200" dirty="0" smtClean="0">
              <a:solidFill>
                <a:srgbClr val="0000FF"/>
              </a:solidFill>
            </a:endParaRPr>
          </a:p>
          <a:p>
            <a:pPr>
              <a:buNone/>
            </a:pPr>
            <a:r>
              <a:rPr lang="ru-RU" sz="4200" dirty="0" smtClean="0">
                <a:solidFill>
                  <a:srgbClr val="0000FF"/>
                </a:solidFill>
              </a:rPr>
              <a:t>-</a:t>
            </a:r>
            <a:r>
              <a:rPr lang="ru-RU" sz="4200" dirty="0">
                <a:solidFill>
                  <a:srgbClr val="0000FF"/>
                </a:solidFill>
              </a:rPr>
              <a:t> </a:t>
            </a:r>
            <a:r>
              <a:rPr lang="ru-RU" sz="4200" i="1" dirty="0">
                <a:solidFill>
                  <a:srgbClr val="0000FF"/>
                </a:solidFill>
              </a:rPr>
              <a:t>Дошкольник должен иметь понятия «плохого» или «странного» поведения</a:t>
            </a:r>
            <a:r>
              <a:rPr lang="ru-RU" sz="4200" dirty="0">
                <a:solidFill>
                  <a:srgbClr val="0000FF"/>
                </a:solidFill>
              </a:rPr>
              <a:t>. </a:t>
            </a:r>
            <a:endParaRPr lang="ru-RU" sz="4200" dirty="0" smtClean="0">
              <a:solidFill>
                <a:srgbClr val="0000FF"/>
              </a:solidFill>
            </a:endParaRPr>
          </a:p>
          <a:p>
            <a:pPr>
              <a:buNone/>
            </a:pPr>
            <a:r>
              <a:rPr lang="ru-RU" sz="4200" dirty="0" smtClean="0">
                <a:solidFill>
                  <a:srgbClr val="0000FF"/>
                </a:solidFill>
              </a:rPr>
              <a:t>-</a:t>
            </a:r>
            <a:r>
              <a:rPr lang="ru-RU" sz="4200" dirty="0">
                <a:solidFill>
                  <a:srgbClr val="0000FF"/>
                </a:solidFill>
              </a:rPr>
              <a:t> </a:t>
            </a:r>
            <a:r>
              <a:rPr lang="ru-RU" sz="4200" i="1" dirty="0">
                <a:solidFill>
                  <a:srgbClr val="0000FF"/>
                </a:solidFill>
              </a:rPr>
              <a:t>Дошкольник должен знать об основных опасностях на </a:t>
            </a:r>
            <a:r>
              <a:rPr lang="ru-RU" sz="4200" i="1" dirty="0" smtClean="0">
                <a:solidFill>
                  <a:srgbClr val="0000FF"/>
                </a:solidFill>
              </a:rPr>
              <a:t>улице</a:t>
            </a:r>
            <a:endParaRPr lang="ru-RU" sz="4200" i="1" dirty="0">
              <a:solidFill>
                <a:srgbClr val="0000FF"/>
              </a:solidFill>
            </a:endParaRPr>
          </a:p>
          <a:p>
            <a:pPr>
              <a:buNone/>
            </a:pPr>
            <a:r>
              <a:rPr lang="ru-RU" sz="4200" dirty="0" smtClean="0">
                <a:solidFill>
                  <a:srgbClr val="0000FF"/>
                </a:solidFill>
              </a:rPr>
              <a:t>-</a:t>
            </a:r>
            <a:r>
              <a:rPr lang="ru-RU" sz="4200" dirty="0">
                <a:solidFill>
                  <a:srgbClr val="0000FF"/>
                </a:solidFill>
              </a:rPr>
              <a:t> </a:t>
            </a:r>
            <a:r>
              <a:rPr lang="ru-RU" sz="4200" i="1" dirty="0">
                <a:solidFill>
                  <a:srgbClr val="0000FF"/>
                </a:solidFill>
              </a:rPr>
              <a:t>Ребенок должен знать правила пожарной безопасности и телефон пожарной службы</a:t>
            </a:r>
            <a:r>
              <a:rPr lang="ru-RU" sz="4200" i="1" dirty="0" smtClean="0">
                <a:solidFill>
                  <a:srgbClr val="0000FF"/>
                </a:solidFill>
              </a:rPr>
              <a:t>.</a:t>
            </a:r>
          </a:p>
          <a:p>
            <a:pPr>
              <a:buNone/>
            </a:pPr>
            <a:r>
              <a:rPr lang="ru-RU" sz="4200" i="1" dirty="0" smtClean="0">
                <a:solidFill>
                  <a:srgbClr val="0000FF"/>
                </a:solidFill>
              </a:rPr>
              <a:t>-Дошкольник</a:t>
            </a:r>
            <a:r>
              <a:rPr lang="ru-RU" sz="4200" i="1" dirty="0">
                <a:solidFill>
                  <a:srgbClr val="0000FF"/>
                </a:solidFill>
              </a:rPr>
              <a:t> должен знать правила поведения дома,</a:t>
            </a:r>
            <a:r>
              <a:rPr lang="ru-RU" sz="4200" dirty="0">
                <a:solidFill>
                  <a:srgbClr val="0000FF"/>
                </a:solidFill>
              </a:rPr>
              <a:t> поведение с газом, электричеством, водой, острыми, режущими предметами, бытовой химией и лекарствами.</a:t>
            </a:r>
          </a:p>
          <a:p>
            <a:pPr>
              <a:buNone/>
            </a:pPr>
            <a:r>
              <a:rPr lang="ru-RU" sz="4200" i="1" dirty="0" smtClean="0">
                <a:solidFill>
                  <a:srgbClr val="0000FF"/>
                </a:solidFill>
              </a:rPr>
              <a:t>-Дошкольник </a:t>
            </a:r>
            <a:r>
              <a:rPr lang="ru-RU" sz="4200" i="1" dirty="0">
                <a:solidFill>
                  <a:srgbClr val="0000FF"/>
                </a:solidFill>
              </a:rPr>
              <a:t>должен знать правила безопасного поведения в детском саду</a:t>
            </a:r>
            <a:r>
              <a:rPr lang="ru-RU" sz="4200" dirty="0">
                <a:solidFill>
                  <a:srgbClr val="0000FF"/>
                </a:solidFill>
              </a:rPr>
              <a:t>. </a:t>
            </a:r>
            <a:endParaRPr lang="ru-RU" sz="4200" dirty="0" smtClean="0">
              <a:solidFill>
                <a:srgbClr val="0000FF"/>
              </a:solidFill>
            </a:endParaRPr>
          </a:p>
          <a:p>
            <a:pPr>
              <a:buNone/>
            </a:pPr>
            <a:r>
              <a:rPr lang="ru-RU" sz="4200" i="1" dirty="0" smtClean="0">
                <a:solidFill>
                  <a:srgbClr val="0000FF"/>
                </a:solidFill>
              </a:rPr>
              <a:t>-Ребенок </a:t>
            </a:r>
            <a:r>
              <a:rPr lang="ru-RU" sz="4200" i="1" dirty="0">
                <a:solidFill>
                  <a:srgbClr val="0000FF"/>
                </a:solidFill>
              </a:rPr>
              <a:t>должен усвоить основные опасности, которые его могут подстерегать и правила поведения в этих ситуациях</a:t>
            </a:r>
            <a:r>
              <a:rPr lang="ru-RU" sz="4200" dirty="0">
                <a:solidFill>
                  <a:srgbClr val="0000FF"/>
                </a:solidFill>
              </a:rPr>
              <a:t>. </a:t>
            </a:r>
            <a:endParaRPr lang="ru-RU" sz="4200" dirty="0" smtClean="0">
              <a:solidFill>
                <a:srgbClr val="0000FF"/>
              </a:solidFill>
            </a:endParaRPr>
          </a:p>
          <a:p>
            <a:pPr>
              <a:buNone/>
            </a:pPr>
            <a:r>
              <a:rPr lang="ru-RU" sz="4200" dirty="0" smtClean="0">
                <a:solidFill>
                  <a:srgbClr val="0000FF"/>
                </a:solidFill>
              </a:rPr>
              <a:t>-</a:t>
            </a:r>
            <a:r>
              <a:rPr lang="ru-RU" sz="4200" dirty="0">
                <a:solidFill>
                  <a:srgbClr val="0000FF"/>
                </a:solidFill>
              </a:rPr>
              <a:t> </a:t>
            </a:r>
            <a:r>
              <a:rPr lang="ru-RU" sz="4200" i="1" dirty="0">
                <a:solidFill>
                  <a:srgbClr val="0000FF"/>
                </a:solidFill>
              </a:rPr>
              <a:t>Ребенок должен знать базовые правила дорожного движения и основные знаки </a:t>
            </a:r>
            <a:r>
              <a:rPr lang="ru-RU" sz="4200" i="1" dirty="0" smtClean="0">
                <a:solidFill>
                  <a:srgbClr val="0000FF"/>
                </a:solidFill>
              </a:rPr>
              <a:t>ПДД</a:t>
            </a:r>
            <a:endParaRPr lang="ru-RU" sz="4200" i="1" dirty="0">
              <a:solidFill>
                <a:srgbClr val="0000FF"/>
              </a:solidFill>
            </a:endParaRPr>
          </a:p>
          <a:p>
            <a:pPr>
              <a:buNone/>
            </a:pPr>
            <a:r>
              <a:rPr lang="ru-RU" sz="4200" i="1" dirty="0" smtClean="0">
                <a:solidFill>
                  <a:srgbClr val="0000FF"/>
                </a:solidFill>
              </a:rPr>
              <a:t>-Дошкольник </a:t>
            </a:r>
            <a:r>
              <a:rPr lang="ru-RU" sz="4200" i="1" dirty="0">
                <a:solidFill>
                  <a:srgbClr val="0000FF"/>
                </a:solidFill>
              </a:rPr>
              <a:t>должен понимать правила поведения в основных ситуациях: «на солнце», «на воде», «на льду» и т.д</a:t>
            </a:r>
            <a:r>
              <a:rPr lang="ru-RU" sz="4200" i="1" dirty="0" smtClean="0">
                <a:solidFill>
                  <a:srgbClr val="0000FF"/>
                </a:solidFill>
              </a:rPr>
              <a:t>.</a:t>
            </a:r>
          </a:p>
          <a:p>
            <a:pPr>
              <a:buNone/>
            </a:pPr>
            <a:r>
              <a:rPr lang="ru-RU" sz="4200" dirty="0" smtClean="0">
                <a:solidFill>
                  <a:srgbClr val="0000FF"/>
                </a:solidFill>
              </a:rPr>
              <a:t>-Ребенок </a:t>
            </a:r>
            <a:r>
              <a:rPr lang="ru-RU" sz="4200" dirty="0">
                <a:solidFill>
                  <a:srgbClr val="0000FF"/>
                </a:solidFill>
              </a:rPr>
              <a:t>дошкольного возраста должен знать общие правила здорового питания и закаливания организма. Понимать, что ему полезно, а что нет.</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24" y="214290"/>
            <a:ext cx="7829576" cy="6357982"/>
          </a:xfrm>
        </p:spPr>
        <p:txBody>
          <a:bodyPr>
            <a:normAutofit fontScale="32500" lnSpcReduction="20000"/>
          </a:bodyPr>
          <a:lstStyle/>
          <a:p>
            <a:pPr algn="ctr">
              <a:buNone/>
            </a:pPr>
            <a:r>
              <a:rPr lang="ru-RU" sz="5100" b="1" dirty="0">
                <a:solidFill>
                  <a:srgbClr val="C00000"/>
                </a:solidFill>
                <a:latin typeface="Times New Roman" pitchFamily="18" charset="0"/>
                <a:cs typeface="Times New Roman" pitchFamily="18" charset="0"/>
              </a:rPr>
              <a:t>Средства ознакомления детей с основами </a:t>
            </a:r>
            <a:r>
              <a:rPr lang="ru-RU" sz="5100" b="1" dirty="0" smtClean="0">
                <a:solidFill>
                  <a:srgbClr val="C00000"/>
                </a:solidFill>
                <a:latin typeface="Times New Roman" pitchFamily="18" charset="0"/>
                <a:cs typeface="Times New Roman" pitchFamily="18" charset="0"/>
              </a:rPr>
              <a:t>безопасности</a:t>
            </a:r>
          </a:p>
          <a:p>
            <a:pPr algn="ctr">
              <a:buNone/>
            </a:pPr>
            <a:endParaRPr lang="ru-RU" sz="5100" b="1" dirty="0">
              <a:latin typeface="Times New Roman" pitchFamily="18" charset="0"/>
              <a:cs typeface="Times New Roman" pitchFamily="18" charset="0"/>
            </a:endParaRPr>
          </a:p>
          <a:p>
            <a:pPr>
              <a:buNone/>
            </a:pPr>
            <a:r>
              <a:rPr lang="ru-RU" sz="4300" dirty="0">
                <a:solidFill>
                  <a:srgbClr val="0000FF"/>
                </a:solidFill>
                <a:latin typeface="Times New Roman" pitchFamily="18" charset="0"/>
                <a:cs typeface="Times New Roman" pitchFamily="18" charset="0"/>
              </a:rPr>
              <a:t>В работе используются различные методы и приемы ознакомления детей с правилами безопасного поведения:</a:t>
            </a:r>
          </a:p>
          <a:p>
            <a:r>
              <a:rPr lang="ru-RU" sz="4300" b="1" dirty="0" smtClean="0">
                <a:solidFill>
                  <a:srgbClr val="0000FF"/>
                </a:solidFill>
                <a:latin typeface="Times New Roman" pitchFamily="18" charset="0"/>
                <a:cs typeface="Times New Roman" pitchFamily="18" charset="0"/>
              </a:rPr>
              <a:t>Словесные</a:t>
            </a:r>
            <a:r>
              <a:rPr lang="ru-RU" sz="4300" dirty="0" smtClean="0">
                <a:solidFill>
                  <a:srgbClr val="0000FF"/>
                </a:solidFill>
                <a:latin typeface="Times New Roman" pitchFamily="18" charset="0"/>
                <a:cs typeface="Times New Roman" pitchFamily="18" charset="0"/>
              </a:rPr>
              <a:t> </a:t>
            </a:r>
            <a:r>
              <a:rPr lang="ru-RU" sz="4300" dirty="0">
                <a:solidFill>
                  <a:srgbClr val="0000FF"/>
                </a:solidFill>
                <a:latin typeface="Times New Roman" pitchFamily="18" charset="0"/>
                <a:cs typeface="Times New Roman" pitchFamily="18" charset="0"/>
              </a:rPr>
              <a:t>(ситуации-загадки, беседы, «живой разговор», стихи, рассказы, сказки);</a:t>
            </a:r>
          </a:p>
          <a:p>
            <a:r>
              <a:rPr lang="ru-RU" sz="4300" b="1" dirty="0" smtClean="0">
                <a:solidFill>
                  <a:srgbClr val="0000FF"/>
                </a:solidFill>
                <a:latin typeface="Times New Roman" pitchFamily="18" charset="0"/>
                <a:cs typeface="Times New Roman" pitchFamily="18" charset="0"/>
              </a:rPr>
              <a:t>Практические</a:t>
            </a:r>
            <a:r>
              <a:rPr lang="ru-RU" sz="4300" dirty="0" smtClean="0">
                <a:solidFill>
                  <a:srgbClr val="0000FF"/>
                </a:solidFill>
                <a:latin typeface="Times New Roman" pitchFamily="18" charset="0"/>
                <a:cs typeface="Times New Roman" pitchFamily="18" charset="0"/>
              </a:rPr>
              <a:t> </a:t>
            </a:r>
            <a:r>
              <a:rPr lang="ru-RU" sz="4300" dirty="0">
                <a:solidFill>
                  <a:srgbClr val="0000FF"/>
                </a:solidFill>
                <a:latin typeface="Times New Roman" pitchFamily="18" charset="0"/>
                <a:cs typeface="Times New Roman" pitchFamily="18" charset="0"/>
              </a:rPr>
              <a:t>(дидактические игры, игры-драматизации, игровые проблемные ситуации, игровое моделирование, игровые тренинги, экскурсии);</a:t>
            </a:r>
          </a:p>
          <a:p>
            <a:r>
              <a:rPr lang="ru-RU" sz="4300" b="1" dirty="0" smtClean="0">
                <a:solidFill>
                  <a:srgbClr val="0000FF"/>
                </a:solidFill>
                <a:latin typeface="Times New Roman" pitchFamily="18" charset="0"/>
                <a:cs typeface="Times New Roman" pitchFamily="18" charset="0"/>
              </a:rPr>
              <a:t>Наглядные</a:t>
            </a:r>
            <a:r>
              <a:rPr lang="ru-RU" sz="4300" dirty="0" smtClean="0">
                <a:solidFill>
                  <a:srgbClr val="0000FF"/>
                </a:solidFill>
                <a:latin typeface="Times New Roman" pitchFamily="18" charset="0"/>
                <a:cs typeface="Times New Roman" pitchFamily="18" charset="0"/>
              </a:rPr>
              <a:t> </a:t>
            </a:r>
            <a:r>
              <a:rPr lang="ru-RU" sz="4300" dirty="0">
                <a:solidFill>
                  <a:srgbClr val="0000FF"/>
                </a:solidFill>
                <a:latin typeface="Times New Roman" pitchFamily="18" charset="0"/>
                <a:cs typeface="Times New Roman" pitchFamily="18" charset="0"/>
              </a:rPr>
              <a:t>(наблюдения, иллюстративный материал, образец положительного безопасного поведения в чрезвычайных ситуациях, видеопрезентации, мультфильмы).</a:t>
            </a:r>
          </a:p>
          <a:p>
            <a:r>
              <a:rPr lang="ru-RU" sz="4300" b="1" i="1" dirty="0">
                <a:solidFill>
                  <a:srgbClr val="0000FF"/>
                </a:solidFill>
                <a:latin typeface="Times New Roman" pitchFamily="18" charset="0"/>
                <a:cs typeface="Times New Roman" pitchFamily="18" charset="0"/>
              </a:rPr>
              <a:t>Художественная литература</a:t>
            </a:r>
            <a:r>
              <a:rPr lang="ru-RU" sz="4300" dirty="0">
                <a:solidFill>
                  <a:srgbClr val="0000FF"/>
                </a:solidFill>
                <a:latin typeface="Times New Roman" pitchFamily="18" charset="0"/>
                <a:cs typeface="Times New Roman" pitchFamily="18" charset="0"/>
              </a:rPr>
              <a:t> заставляет ребенка задуматься и почувствовать то, что затруднительно и невозможно для него в повседневной жизни.</a:t>
            </a:r>
          </a:p>
          <a:p>
            <a:r>
              <a:rPr lang="ru-RU" sz="4300" dirty="0">
                <a:solidFill>
                  <a:srgbClr val="0000FF"/>
                </a:solidFill>
                <a:latin typeface="Times New Roman" pitchFamily="18" charset="0"/>
                <a:cs typeface="Times New Roman" pitchFamily="18" charset="0"/>
              </a:rPr>
              <a:t> </a:t>
            </a:r>
            <a:r>
              <a:rPr lang="ru-RU" sz="4300" b="1" i="1" dirty="0">
                <a:solidFill>
                  <a:srgbClr val="0000FF"/>
                </a:solidFill>
                <a:latin typeface="Times New Roman" pitchFamily="18" charset="0"/>
                <a:cs typeface="Times New Roman" pitchFamily="18" charset="0"/>
              </a:rPr>
              <a:t>Ситуативно-имитационное моделирование</a:t>
            </a:r>
            <a:r>
              <a:rPr lang="ru-RU" sz="4300" i="1" dirty="0">
                <a:solidFill>
                  <a:srgbClr val="0000FF"/>
                </a:solidFill>
                <a:latin typeface="Times New Roman" pitchFamily="18" charset="0"/>
                <a:cs typeface="Times New Roman" pitchFamily="18" charset="0"/>
              </a:rPr>
              <a:t>.</a:t>
            </a:r>
            <a:r>
              <a:rPr lang="ru-RU" sz="4300" dirty="0">
                <a:solidFill>
                  <a:srgbClr val="0000FF"/>
                </a:solidFill>
                <a:latin typeface="Times New Roman" pitchFamily="18" charset="0"/>
                <a:cs typeface="Times New Roman" pitchFamily="18" charset="0"/>
              </a:rPr>
              <a:t> Общение детей в игровых ситуациях, «проговаривание» правил поведения, имитация действий с потенциально опасными бытовыми предметами дают возможность формировать опыт безопасности в быту.</a:t>
            </a:r>
          </a:p>
          <a:p>
            <a:r>
              <a:rPr lang="ru-RU" sz="4300" b="1" i="1" dirty="0" smtClean="0">
                <a:solidFill>
                  <a:srgbClr val="0000FF"/>
                </a:solidFill>
                <a:latin typeface="Times New Roman" pitchFamily="18" charset="0"/>
                <a:cs typeface="Times New Roman" pitchFamily="18" charset="0"/>
              </a:rPr>
              <a:t>Метод проектов.</a:t>
            </a:r>
            <a:r>
              <a:rPr lang="ru-RU" sz="4300" dirty="0" smtClean="0">
                <a:solidFill>
                  <a:srgbClr val="0000FF"/>
                </a:solidFill>
                <a:latin typeface="Times New Roman" pitchFamily="18" charset="0"/>
                <a:cs typeface="Times New Roman" pitchFamily="18" charset="0"/>
              </a:rPr>
              <a:t>В </a:t>
            </a:r>
            <a:r>
              <a:rPr lang="ru-RU" sz="4300" dirty="0">
                <a:solidFill>
                  <a:srgbClr val="0000FF"/>
                </a:solidFill>
                <a:latin typeface="Times New Roman" pitchFamily="18" charset="0"/>
                <a:cs typeface="Times New Roman" pitchFamily="18" charset="0"/>
              </a:rPr>
              <a:t>проектной деятельности ребенок сталкивается с необходимостью проявлять свою «самость», когда заявляет свои цели, озвучивая их; отстаивает свою точку зрения перед другими детьми, взрослыми; ищет компромисс, согласовывая свою цель, установки с другими;</a:t>
            </a:r>
          </a:p>
          <a:p>
            <a:r>
              <a:rPr lang="ru-RU" sz="4300" i="1" dirty="0">
                <a:solidFill>
                  <a:srgbClr val="0000FF"/>
                </a:solidFill>
                <a:latin typeface="Times New Roman" pitchFamily="18" charset="0"/>
                <a:cs typeface="Times New Roman" pitchFamily="18" charset="0"/>
              </a:rPr>
              <a:t>во-вторых</a:t>
            </a:r>
            <a:r>
              <a:rPr lang="ru-RU" sz="4300" dirty="0">
                <a:solidFill>
                  <a:srgbClr val="0000FF"/>
                </a:solidFill>
                <a:latin typeface="Times New Roman" pitchFamily="18" charset="0"/>
                <a:cs typeface="Times New Roman" pitchFamily="18" charset="0"/>
              </a:rPr>
              <a:t>, в процессе проектирования ребенок может выступать не только как заказчик и исполнитель, но и как эксперт;</a:t>
            </a:r>
          </a:p>
          <a:p>
            <a:r>
              <a:rPr lang="ru-RU" sz="4300" i="1" dirty="0">
                <a:solidFill>
                  <a:srgbClr val="0000FF"/>
                </a:solidFill>
                <a:latin typeface="Times New Roman" pitchFamily="18" charset="0"/>
                <a:cs typeface="Times New Roman" pitchFamily="18" charset="0"/>
              </a:rPr>
              <a:t>в-третьих</a:t>
            </a:r>
            <a:r>
              <a:rPr lang="ru-RU" sz="4300" dirty="0">
                <a:solidFill>
                  <a:srgbClr val="0000FF"/>
                </a:solidFill>
                <a:latin typeface="Times New Roman" pitchFamily="18" charset="0"/>
                <a:cs typeface="Times New Roman" pitchFamily="18" charset="0"/>
              </a:rPr>
              <a:t>, в совместной деятельности коллективные переживания сближают детей друг с другом и со взрослыми, способствуют улучшению микроклимата в группе;</a:t>
            </a:r>
          </a:p>
          <a:p>
            <a:r>
              <a:rPr lang="ru-RU" sz="4300" i="1" dirty="0">
                <a:solidFill>
                  <a:srgbClr val="0000FF"/>
                </a:solidFill>
                <a:latin typeface="Times New Roman" pitchFamily="18" charset="0"/>
                <a:cs typeface="Times New Roman" pitchFamily="18" charset="0"/>
              </a:rPr>
              <a:t>в-четвертых</a:t>
            </a:r>
            <a:r>
              <a:rPr lang="ru-RU" sz="4300" dirty="0">
                <a:solidFill>
                  <a:srgbClr val="0000FF"/>
                </a:solidFill>
                <a:latin typeface="Times New Roman" pitchFamily="18" charset="0"/>
                <a:cs typeface="Times New Roman" pitchFamily="18" charset="0"/>
              </a:rPr>
              <a:t>, в результате общения со взрослыми ребенок удовлетворяет свои потребности в новых впечатлениях, в получении новой информации, удовлетворяет познавательные потребности, проявляя поисковое поведение в разных ситуациях</a:t>
            </a:r>
            <a:r>
              <a:rPr lang="ru-RU" sz="4300" dirty="0" smtClean="0">
                <a:solidFill>
                  <a:srgbClr val="0000FF"/>
                </a:solidFill>
                <a:latin typeface="Times New Roman" pitchFamily="18" charset="0"/>
                <a:cs typeface="Times New Roman" pitchFamily="18" charset="0"/>
              </a:rPr>
              <a:t>.</a:t>
            </a:r>
            <a:endParaRPr lang="ru-RU" sz="4300" dirty="0">
              <a:solidFill>
                <a:srgbClr val="0000FF"/>
              </a:solidFill>
              <a:latin typeface="Times New Roman" pitchFamily="18" charset="0"/>
              <a:cs typeface="Times New Roman" pitchFamily="18" charset="0"/>
            </a:endParaRPr>
          </a:p>
          <a:p>
            <a:r>
              <a:rPr lang="ru-RU" sz="4300" b="1" i="1" dirty="0">
                <a:solidFill>
                  <a:srgbClr val="0000FF"/>
                </a:solidFill>
                <a:latin typeface="Times New Roman" pitchFamily="18" charset="0"/>
                <a:cs typeface="Times New Roman" pitchFamily="18" charset="0"/>
              </a:rPr>
              <a:t>Применение компьютерной техники (ИКТ)</a:t>
            </a:r>
            <a:r>
              <a:rPr lang="ru-RU" sz="4300" dirty="0">
                <a:solidFill>
                  <a:srgbClr val="0000FF"/>
                </a:solidFill>
                <a:latin typeface="Times New Roman" pitchFamily="18" charset="0"/>
                <a:cs typeface="Times New Roman" pitchFamily="18" charset="0"/>
              </a:rPr>
              <a:t> </a:t>
            </a:r>
            <a:endParaRPr lang="ru-RU" sz="4300" dirty="0" smtClean="0">
              <a:solidFill>
                <a:srgbClr val="0000FF"/>
              </a:solidFill>
              <a:latin typeface="Times New Roman" pitchFamily="18" charset="0"/>
              <a:cs typeface="Times New Roman" pitchFamily="18" charset="0"/>
            </a:endParaRPr>
          </a:p>
          <a:p>
            <a:r>
              <a:rPr lang="ru-RU" sz="4300" b="1" i="1" dirty="0" smtClean="0">
                <a:solidFill>
                  <a:srgbClr val="0000FF"/>
                </a:solidFill>
                <a:latin typeface="Times New Roman" pitchFamily="18" charset="0"/>
                <a:cs typeface="Times New Roman" pitchFamily="18" charset="0"/>
              </a:rPr>
              <a:t>Мультфильмы</a:t>
            </a:r>
          </a:p>
          <a:p>
            <a:r>
              <a:rPr lang="ru-RU" sz="4300" b="1" i="1" dirty="0">
                <a:solidFill>
                  <a:srgbClr val="0000FF"/>
                </a:solidFill>
                <a:latin typeface="Times New Roman" pitchFamily="18" charset="0"/>
                <a:cs typeface="Times New Roman" pitchFamily="18" charset="0"/>
              </a:rPr>
              <a:t>Изобразительная деятельность (рисование, лепка, аппликация).</a:t>
            </a:r>
            <a:r>
              <a:rPr lang="ru-RU" sz="4300" dirty="0">
                <a:solidFill>
                  <a:srgbClr val="0000FF"/>
                </a:solidFill>
                <a:latin typeface="Times New Roman" pitchFamily="18" charset="0"/>
                <a:cs typeface="Times New Roman" pitchFamily="18"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24" y="285728"/>
            <a:ext cx="7829576" cy="5840435"/>
          </a:xfrm>
        </p:spPr>
        <p:txBody>
          <a:bodyPr>
            <a:normAutofit fontScale="47500" lnSpcReduction="20000"/>
          </a:bodyPr>
          <a:lstStyle/>
          <a:p>
            <a:pPr algn="ctr">
              <a:buNone/>
            </a:pPr>
            <a:r>
              <a:rPr lang="ru-RU" sz="4200" b="1" i="1" dirty="0">
                <a:solidFill>
                  <a:srgbClr val="C00000"/>
                </a:solidFill>
                <a:latin typeface="Times New Roman" pitchFamily="18" charset="0"/>
                <a:cs typeface="Times New Roman" pitchFamily="18" charset="0"/>
              </a:rPr>
              <a:t>Правила безопасного поведения дома:</a:t>
            </a:r>
          </a:p>
          <a:p>
            <a:pPr>
              <a:buNone/>
            </a:pPr>
            <a:r>
              <a:rPr lang="ru-RU" sz="3400" dirty="0">
                <a:solidFill>
                  <a:srgbClr val="0000FF"/>
                </a:solidFill>
              </a:rPr>
              <a:t>* Порядок в доме поддерживают не только для красоты, но и для безопасности, поэтому предметы и игрушки надо класть на место.</a:t>
            </a:r>
          </a:p>
          <a:p>
            <a:pPr>
              <a:buNone/>
            </a:pPr>
            <a:r>
              <a:rPr lang="ru-RU" sz="3400" dirty="0">
                <a:solidFill>
                  <a:srgbClr val="0000FF"/>
                </a:solidFill>
              </a:rPr>
              <a:t>* Нельзя брать без разрешения взрослых острые, колющие и режущие предметы (ножницы, нож, иголка, гвозди, кнопки и др.) или играть с ними.</a:t>
            </a:r>
          </a:p>
          <a:p>
            <a:pPr>
              <a:buNone/>
            </a:pPr>
            <a:r>
              <a:rPr lang="ru-RU" sz="3400" dirty="0">
                <a:solidFill>
                  <a:srgbClr val="0000FF"/>
                </a:solidFill>
              </a:rPr>
              <a:t>* Утюг, пылесос, телевизор, лампы и другие электроприборы нельзя включать без разрешения взрослых, трогать руками провода, вставлять мелкие предметы в розетку.</a:t>
            </a:r>
          </a:p>
          <a:p>
            <a:pPr>
              <a:buNone/>
            </a:pPr>
            <a:r>
              <a:rPr lang="ru-RU" sz="3400" dirty="0">
                <a:solidFill>
                  <a:srgbClr val="0000FF"/>
                </a:solidFill>
              </a:rPr>
              <a:t>* Нельзя играть со спичками и зажигалками.</a:t>
            </a:r>
          </a:p>
          <a:p>
            <a:pPr>
              <a:buNone/>
            </a:pPr>
            <a:r>
              <a:rPr lang="ru-RU" sz="3400" dirty="0">
                <a:solidFill>
                  <a:srgbClr val="0000FF"/>
                </a:solidFill>
              </a:rPr>
              <a:t>* Если в твою квартиру позвонил человек, якобы неправильно набравший номер, не называй незнакомцу свое имя и фамилию, просто скажи: «Вы ошиблись номером» - и повесь трубку.</a:t>
            </a:r>
          </a:p>
          <a:p>
            <a:pPr>
              <a:buNone/>
            </a:pPr>
            <a:r>
              <a:rPr lang="ru-RU" sz="3400" dirty="0">
                <a:solidFill>
                  <a:srgbClr val="0000FF"/>
                </a:solidFill>
              </a:rPr>
              <a:t>* Если в твою квартиру позвонил незнакомый человек, не отвечай на его вопросы, не говори, что ты находишься дома один, не рассказывай о своей семье. Лучше попроси перезвонить позже или спроси, не нужно ли что-нибудь передать.</a:t>
            </a:r>
          </a:p>
          <a:p>
            <a:pPr>
              <a:buNone/>
            </a:pPr>
            <a:r>
              <a:rPr lang="ru-RU" sz="3400" dirty="0">
                <a:solidFill>
                  <a:srgbClr val="0000FF"/>
                </a:solidFill>
              </a:rPr>
              <a:t>* Если почтовый ящик закреплен на двери вашей квартиры, не спеши к нему, как только услышишь, что в ящик что-то опустили. Лучше дождись прихода взрослых.</a:t>
            </a:r>
          </a:p>
          <a:p>
            <a:pPr>
              <a:buNone/>
            </a:pPr>
            <a:r>
              <a:rPr lang="ru-RU" sz="3400" dirty="0">
                <a:solidFill>
                  <a:srgbClr val="0000FF"/>
                </a:solidFill>
              </a:rPr>
              <a:t>* В твоей квартире есть окна и, возможно, балкон. Есть правило, которое надо знать и никогда не нарушать - нельзя высовываться из окна, перегибаться через подоконник или перила балкона. Это опасно!</a:t>
            </a:r>
          </a:p>
          <a:p>
            <a:pPr>
              <a:buNone/>
            </a:pPr>
            <a:r>
              <a:rPr lang="ru-RU" sz="3400" i="1" dirty="0">
                <a:solidFill>
                  <a:srgbClr val="0000FF"/>
                </a:solidFill>
              </a:rPr>
              <a:t>Запомни! </a:t>
            </a:r>
            <a:r>
              <a:rPr lang="ru-RU" sz="3400" dirty="0">
                <a:solidFill>
                  <a:srgbClr val="0000FF"/>
                </a:solidFill>
              </a:rPr>
              <a:t>Если ты дома один, в тревожной ситуации, ты можешь позвонить родителям, в полицию, в «Скорую помощь» или близким людям.</a:t>
            </a:r>
          </a:p>
          <a:p>
            <a:pPr>
              <a:buNone/>
            </a:pPr>
            <a:r>
              <a:rPr lang="ru-RU" sz="3400" i="1" dirty="0">
                <a:solidFill>
                  <a:srgbClr val="0000FF"/>
                </a:solidFill>
              </a:rPr>
              <a:t>Запиши и запомни номера телефонов:</a:t>
            </a:r>
            <a:r>
              <a:rPr lang="ru-RU" sz="3400" dirty="0">
                <a:solidFill>
                  <a:srgbClr val="0000FF"/>
                </a:solidFill>
              </a:rPr>
              <a:t> рабочие телефоны мамы и папы; телефон полиции;</a:t>
            </a:r>
          </a:p>
          <a:p>
            <a:pPr>
              <a:buNone/>
            </a:pPr>
            <a:r>
              <a:rPr lang="ru-RU" sz="3400" dirty="0">
                <a:solidFill>
                  <a:srgbClr val="0000FF"/>
                </a:solidFill>
              </a:rPr>
              <a:t>телефон пожарной охраны</a:t>
            </a:r>
            <a:r>
              <a:rPr lang="ru-RU" sz="3400" dirty="0" smtClean="0">
                <a:solidFill>
                  <a:srgbClr val="0000FF"/>
                </a:solidFill>
              </a:rPr>
              <a:t>; телефон </a:t>
            </a:r>
            <a:r>
              <a:rPr lang="ru-RU" sz="3400" dirty="0">
                <a:solidFill>
                  <a:srgbClr val="0000FF"/>
                </a:solidFill>
              </a:rPr>
              <a:t>«Скорой помощи»; телефон близких людей.</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МДОУ № 1\Картинки на стенды\Картинки ОБЖ\40.jpg"/>
          <p:cNvPicPr>
            <a:picLocks noChangeAspect="1" noChangeArrowheads="1"/>
          </p:cNvPicPr>
          <p:nvPr/>
        </p:nvPicPr>
        <p:blipFill>
          <a:blip r:embed="rId2"/>
          <a:srcRect/>
          <a:stretch>
            <a:fillRect/>
          </a:stretch>
        </p:blipFill>
        <p:spPr bwMode="auto">
          <a:xfrm>
            <a:off x="2643174" y="428604"/>
            <a:ext cx="4071966" cy="2831054"/>
          </a:xfrm>
          <a:prstGeom prst="rect">
            <a:avLst/>
          </a:prstGeom>
          <a:noFill/>
        </p:spPr>
      </p:pic>
      <p:pic>
        <p:nvPicPr>
          <p:cNvPr id="6147" name="Picture 3" descr="D:\МДОУ № 1\Картинки на стенды\Картинки ОБЖ\16.jpg"/>
          <p:cNvPicPr>
            <a:picLocks noChangeAspect="1" noChangeArrowheads="1"/>
          </p:cNvPicPr>
          <p:nvPr/>
        </p:nvPicPr>
        <p:blipFill>
          <a:blip r:embed="rId3"/>
          <a:srcRect/>
          <a:stretch>
            <a:fillRect/>
          </a:stretch>
        </p:blipFill>
        <p:spPr bwMode="auto">
          <a:xfrm>
            <a:off x="4929190" y="3786190"/>
            <a:ext cx="3786182" cy="2583327"/>
          </a:xfrm>
          <a:prstGeom prst="rect">
            <a:avLst/>
          </a:prstGeom>
          <a:noFill/>
        </p:spPr>
      </p:pic>
      <p:pic>
        <p:nvPicPr>
          <p:cNvPr id="6148" name="Picture 4" descr="D:\МДОУ № 1\Картинки на стенды\Картинки ОБЖ\17.jpg"/>
          <p:cNvPicPr>
            <a:picLocks noChangeAspect="1" noChangeArrowheads="1"/>
          </p:cNvPicPr>
          <p:nvPr/>
        </p:nvPicPr>
        <p:blipFill>
          <a:blip r:embed="rId4"/>
          <a:srcRect/>
          <a:stretch>
            <a:fillRect/>
          </a:stretch>
        </p:blipFill>
        <p:spPr bwMode="auto">
          <a:xfrm>
            <a:off x="642910" y="3786190"/>
            <a:ext cx="3857652" cy="2619030"/>
          </a:xfrm>
          <a:prstGeom prst="rect">
            <a:avLst/>
          </a:prstGeom>
          <a:noFill/>
        </p:spPr>
      </p:pic>
    </p:spTree>
  </p:cSld>
  <p:clrMapOvr>
    <a:masterClrMapping/>
  </p:clrMapOvr>
</p:sld>
</file>

<file path=ppt/theme/theme1.xml><?xml version="1.0" encoding="utf-8"?>
<a:theme xmlns:a="http://schemas.openxmlformats.org/drawingml/2006/main" name="000016">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000016</Template>
  <TotalTime>83</TotalTime>
  <Words>1188</Words>
  <Application>Microsoft Office PowerPoint</Application>
  <PresentationFormat>Экран (4:3)</PresentationFormat>
  <Paragraphs>117</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000016</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10</cp:revision>
  <dcterms:created xsi:type="dcterms:W3CDTF">2015-02-26T12:09:53Z</dcterms:created>
  <dcterms:modified xsi:type="dcterms:W3CDTF">2015-03-24T12:42:32Z</dcterms:modified>
</cp:coreProperties>
</file>